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7"/>
  </p:notesMasterIdLst>
  <p:sldIdLst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1231" autoAdjust="0"/>
  </p:normalViewPr>
  <p:slideViewPr>
    <p:cSldViewPr>
      <p:cViewPr varScale="1">
        <p:scale>
          <a:sx n="71" d="100"/>
          <a:sy n="71" d="100"/>
        </p:scale>
        <p:origin x="275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8A461-3323-4199-ACBD-F8B76E14B4E4}" type="datetimeFigureOut">
              <a:rPr lang="zh-TW" altLang="en-US" smtClean="0"/>
              <a:pPr/>
              <a:t>2015/11/3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1EF33-FD8C-4592-8A9E-CC445501C0C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6971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1EF33-FD8C-4592-8A9E-CC445501C0C9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36652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https://wtlab.um.ac.ir/images/e-library/linked_data/Linked%20Data%20-%20The%20Story%20So%20Far.pdf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1EF33-FD8C-4592-8A9E-CC445501C0C9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41289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https://wtlab.um.ac.ir/images/e-library/linked_data/Linked%20Data%20-%20The%20Story%20So%20Far.pdf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1EF33-FD8C-4592-8A9E-CC445501C0C9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04578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1EF33-FD8C-4592-8A9E-CC445501C0C9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33090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1EF33-FD8C-4592-8A9E-CC445501C0C9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83569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1EF33-FD8C-4592-8A9E-CC445501C0C9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2279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1EF33-FD8C-4592-8A9E-CC445501C0C9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7888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1EF33-FD8C-4592-8A9E-CC445501C0C9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6498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1EF33-FD8C-4592-8A9E-CC445501C0C9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2087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https://wtlab.um.ac.ir/images/e-library/linked_data/Linked%20Data%20-%20The%20Story%20So%20Far.pdf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1EF33-FD8C-4592-8A9E-CC445501C0C9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298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https://wtlab.um.ac.ir/images/e-library/linked_data/Linked%20Data%20-%20The%20Story%20So%20Far.pdf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1EF33-FD8C-4592-8A9E-CC445501C0C9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90950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https://wtlab.um.ac.ir/images/e-library/linked_data/Linked%20Data%20-%20The%20Story%20So%20Far.pdf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1EF33-FD8C-4592-8A9E-CC445501C0C9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59488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computer-aided-engineering (CAE) system COMOS2 running on a third machine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1EF33-FD8C-4592-8A9E-CC445501C0C9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89186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https://wtlab.um.ac.ir/images/e-library/linked_data/Linked%20Data%20-%20The%20Story%20So%20Far.pdf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1EF33-FD8C-4592-8A9E-CC445501C0C9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6467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294" y="5445224"/>
            <a:ext cx="1294996" cy="7132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28728" y="4714884"/>
            <a:ext cx="6959696" cy="14504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Calibri" panose="020F0502020204030204" pitchFamily="34" charset="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428728" y="4714885"/>
            <a:ext cx="6959696" cy="145042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600" b="0" cap="none" spc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dirty="0" smtClean="0"/>
              <a:t>按一下以編輯母片副標題樣式</a:t>
            </a:r>
            <a:r>
              <a:rPr lang="en-US" altLang="zh-TW" dirty="0" smtClean="0"/>
              <a:t>	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1438" y="5472656"/>
            <a:ext cx="1285852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chemeClr val="bg1"/>
                </a:solidFill>
                <a:latin typeface="Calibri" panose="020F0502020204030204" pitchFamily="34" charset="0"/>
                <a:ea typeface="微軟正黑體" panose="020B0604030504040204" pitchFamily="34" charset="-120"/>
              </a:defRPr>
            </a:lvl1pPr>
          </a:lstStyle>
          <a:p>
            <a:fld id="{F5B2DFBA-932F-483E-8C9E-A24BA7FB9803}" type="datetime1">
              <a:rPr lang="zh-TW" altLang="en-US" smtClean="0"/>
              <a:pPr/>
              <a:t>2015/11/3</a:t>
            </a:fld>
            <a:endParaRPr lang="zh-TW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  <a:latin typeface="Calibri" panose="020F0502020204030204" pitchFamily="34" charset="0"/>
                <a:ea typeface="微軟正黑體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Calibri" panose="020F0502020204030204" pitchFamily="34" charset="0"/>
                <a:ea typeface="微軟正黑體" panose="020B0604030504040204" pitchFamily="34" charset="-120"/>
              </a:defRPr>
            </a:lvl1pPr>
          </a:lstStyle>
          <a:p>
            <a:fld id="{6BF07E7E-A47A-485C-95DB-5E571AF85EA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857224" y="1500174"/>
            <a:ext cx="7480196" cy="2357454"/>
          </a:xfrm>
        </p:spPr>
        <p:txBody>
          <a:bodyPr>
            <a:normAutofit/>
          </a:bodyPr>
          <a:lstStyle>
            <a:lvl1pPr algn="ctr">
              <a:defRPr sz="4400" b="1" cap="none" spc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pic>
        <p:nvPicPr>
          <p:cNvPr id="2050" name="Picture 2" descr="C:\Users\phenol\Desktop\SOSELab\sose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653136"/>
            <a:ext cx="1403648" cy="595418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8D2CE-FB86-4693-BFCA-A5B89C76AA08}" type="datetime1">
              <a:rPr lang="zh-TW" altLang="en-US" smtClean="0"/>
              <a:pPr/>
              <a:t>2015/11/3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7E7E-A47A-485C-95DB-5E571AF85E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373216"/>
            <a:ext cx="1463040" cy="7132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272C538-8697-4801-8AF9-2906B8057B82}" type="datetime1">
              <a:rPr lang="zh-TW" altLang="en-US" smtClean="0"/>
              <a:pPr/>
              <a:t>2015/11/3</a:t>
            </a:fld>
            <a:endParaRPr lang="zh-TW" alt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9144" y="5377025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BF07E7E-A47A-485C-95DB-5E571AF85EA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15" name="Rectangle 8"/>
          <p:cNvSpPr/>
          <p:nvPr/>
        </p:nvSpPr>
        <p:spPr>
          <a:xfrm>
            <a:off x="1547664" y="1340768"/>
            <a:ext cx="7596336" cy="47525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pic>
        <p:nvPicPr>
          <p:cNvPr id="17" name="Picture 2" descr="C:\Users\phenol\Desktop\SOSELab\sose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96472"/>
            <a:ext cx="1323754" cy="561528"/>
          </a:xfrm>
          <a:prstGeom prst="rect">
            <a:avLst/>
          </a:prstGeom>
          <a:noFill/>
        </p:spPr>
      </p:pic>
      <p:sp>
        <p:nvSpPr>
          <p:cNvPr id="18" name="Content Placeholder 8"/>
          <p:cNvSpPr>
            <a:spLocks noGrp="1"/>
          </p:cNvSpPr>
          <p:nvPr>
            <p:ph sz="quarter" idx="1"/>
          </p:nvPr>
        </p:nvSpPr>
        <p:spPr>
          <a:xfrm>
            <a:off x="1547664" y="1340768"/>
            <a:ext cx="7596336" cy="47525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1547664" y="404664"/>
            <a:ext cx="7596336" cy="814536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98C7CD-6A7F-4B1A-851A-3CF8033615D4}" type="datetime1">
              <a:rPr lang="zh-TW" altLang="en-US" smtClean="0"/>
              <a:pPr/>
              <a:t>2015/11/3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C451A-C04F-4276-B513-45D77B150AC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84A900-DEA9-4A97-8A72-2A7A17A35495}" type="datetime1">
              <a:rPr lang="zh-TW" altLang="en-US" smtClean="0"/>
              <a:pPr/>
              <a:t>2015/11/3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FE8A4-32BC-40DE-B9E1-E65686A1143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00113" y="1484313"/>
            <a:ext cx="3811587" cy="4611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64100" y="1484313"/>
            <a:ext cx="3811588" cy="4611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7E5D84-78E6-4868-9CFC-7FCB8E161F49}" type="datetime1">
              <a:rPr lang="zh-TW" altLang="en-US" smtClean="0"/>
              <a:pPr/>
              <a:t>2015/11/3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62187-CB2B-4488-9CEA-0E925E8F85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8610FA-2CA8-448F-B82A-9479B4D0F7C4}" type="datetime1">
              <a:rPr lang="zh-TW" altLang="en-US" smtClean="0"/>
              <a:pPr/>
              <a:t>2015/11/3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F9890-2E13-49A8-9425-6EE50F405D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0A03C6-DDE5-455C-B77F-85C3A29A24B5}" type="datetime1">
              <a:rPr lang="zh-TW" altLang="en-US" smtClean="0"/>
              <a:pPr/>
              <a:t>2015/11/3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27816-E92B-40BA-81AA-973437FCDD1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93FFFD-E048-4393-B66A-FA4CDA2EB003}" type="datetime1">
              <a:rPr lang="zh-TW" altLang="en-US" smtClean="0"/>
              <a:pPr/>
              <a:t>2015/11/3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C8123-D82A-4B86-AE5A-DF46A6ACD61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FC96B1-2805-49C5-8D14-16C34AC2A64A}" type="datetime1">
              <a:rPr lang="zh-TW" altLang="en-US" smtClean="0"/>
              <a:pPr/>
              <a:t>2015/11/3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0256B-C362-403B-A53B-6B613DF9B9E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52127B-0A36-4A66-A832-8678D7FFC22B}" type="datetime1">
              <a:rPr lang="zh-TW" altLang="en-US" smtClean="0"/>
              <a:pPr/>
              <a:t>2015/11/3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B22E0-F232-4010-A941-26E0FCBA86E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28600"/>
            <a:ext cx="8175282" cy="99060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ea typeface="微軟正黑體" panose="020B0604030504040204" pitchFamily="34" charset="-120"/>
              </a:defRPr>
            </a:lvl1pPr>
          </a:lstStyle>
          <a:p>
            <a:fld id="{72E0069D-CB80-4C2A-9390-917E72CA23DA}" type="datetime1">
              <a:rPr lang="zh-TW" altLang="en-US" smtClean="0"/>
              <a:pPr/>
              <a:t>2015/11/3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ea typeface="微軟正黑體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Calibri" panose="020F0502020204030204" pitchFamily="34" charset="0"/>
                <a:ea typeface="微軟正黑體" panose="020B0604030504040204" pitchFamily="34" charset="-120"/>
              </a:defRPr>
            </a:lvl1pPr>
          </a:lstStyle>
          <a:p>
            <a:fld id="{6BF07E7E-A47A-485C-95DB-5E571AF85EA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/>
          </a:bodyPr>
          <a:lstStyle>
            <a:lvl1pPr>
              <a:defRPr sz="2800">
                <a:latin typeface="Calibri" panose="020F0502020204030204" pitchFamily="34" charset="0"/>
                <a:ea typeface="微軟正黑體" panose="020B0604030504040204" pitchFamily="34" charset="-120"/>
              </a:defRPr>
            </a:lvl1pPr>
            <a:lvl2pPr>
              <a:defRPr sz="2400">
                <a:latin typeface="Calibri" panose="020F0502020204030204" pitchFamily="34" charset="0"/>
                <a:ea typeface="微軟正黑體" panose="020B0604030504040204" pitchFamily="34" charset="-120"/>
              </a:defRPr>
            </a:lvl2pPr>
            <a:lvl3pPr>
              <a:defRPr sz="2000">
                <a:latin typeface="Calibri" panose="020F0502020204030204" pitchFamily="34" charset="0"/>
                <a:ea typeface="微軟正黑體" panose="020B0604030504040204" pitchFamily="34" charset="-120"/>
              </a:defRPr>
            </a:lvl3pPr>
            <a:lvl4pPr>
              <a:defRPr sz="1800">
                <a:latin typeface="Calibri" panose="020F0502020204030204" pitchFamily="34" charset="0"/>
                <a:ea typeface="微軟正黑體" panose="020B0604030504040204" pitchFamily="34" charset="-120"/>
              </a:defRPr>
            </a:lvl4pPr>
            <a:lvl5pPr>
              <a:defRPr sz="1800">
                <a:latin typeface="Calibri" panose="020F0502020204030204" pitchFamily="34" charset="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002357-8CFE-43D0-9D70-317CF133AB5D}" type="datetime1">
              <a:rPr lang="zh-TW" altLang="en-US" smtClean="0"/>
              <a:pPr/>
              <a:t>2015/11/3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1E6EA-75F5-49DF-8B36-575D7C8EB3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948488" y="260350"/>
            <a:ext cx="2016125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00113" y="260350"/>
            <a:ext cx="5895975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88C77-FE14-4BB0-8626-F6A31E906D46}" type="datetime1">
              <a:rPr lang="zh-TW" altLang="en-US" smtClean="0"/>
              <a:pPr/>
              <a:t>2015/11/3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501F3-C06F-44F3-B336-D692411F2C8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179388" y="623728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46683FB-A6DC-43A9-9AB1-B1EE94074424}" type="datetime1">
              <a:rPr lang="zh-TW" altLang="en-US" smtClean="0"/>
              <a:pPr/>
              <a:t>2015/11/3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204075" y="635635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6A6CF5-D132-45D1-90B0-BFE3A48E842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ctr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F211-473C-4388-AF4B-6A66E36BC622}" type="datetime1">
              <a:rPr lang="zh-TW" altLang="en-US" smtClean="0"/>
              <a:pPr/>
              <a:t>2015/11/3</a:t>
            </a:fld>
            <a:endParaRPr lang="zh-TW" alt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BF07E7E-A47A-485C-95DB-5E571AF85EA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5" name="Picture 2" descr="C:\Users\phenol\Desktop\SOSELab\sose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96472"/>
            <a:ext cx="1323754" cy="561528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795A6A3-81FD-47BB-A238-E1A01EF089BD}" type="datetime1">
              <a:rPr lang="zh-TW" altLang="en-US" smtClean="0"/>
              <a:pPr/>
              <a:t>2015/11/3</a:t>
            </a:fld>
            <a:endParaRPr lang="zh-TW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BF07E7E-A47A-485C-95DB-5E571AF85EA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3050"/>
            <a:ext cx="8103844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7515FE1-C226-40B1-9251-AB3A581F35BD}" type="datetime1">
              <a:rPr lang="zh-TW" altLang="en-US" smtClean="0"/>
              <a:pPr/>
              <a:t>2015/11/3</a:t>
            </a:fld>
            <a:endParaRPr lang="zh-TW" alt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BF07E7E-A47A-485C-95DB-5E571AF85EA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0153-7BFC-4BC7-923E-32BCCD881353}" type="datetime1">
              <a:rPr lang="zh-TW" altLang="en-US" smtClean="0"/>
              <a:pPr/>
              <a:t>2015/11/3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F07E7E-A47A-485C-95DB-5E571AF85E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292424" cy="365125"/>
          </a:xfrm>
        </p:spPr>
        <p:txBody>
          <a:bodyPr/>
          <a:lstStyle/>
          <a:p>
            <a:fld id="{324958F9-37B1-4785-9EAC-FCD32DB101B8}" type="datetime1">
              <a:rPr lang="zh-TW" altLang="en-US" smtClean="0"/>
              <a:pPr/>
              <a:t>2015/11/3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79712" y="6248206"/>
            <a:ext cx="4050971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8424" y="6237312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F07E7E-A47A-485C-95DB-5E571AF85EA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6" name="Picture 2" descr="C:\Users\phenol\Desktop\SOSELab\sose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96472"/>
            <a:ext cx="1323754" cy="561528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FC23-1E2D-485B-8B4C-8E2DAE11B35A}" type="datetime1">
              <a:rPr lang="zh-TW" altLang="en-US" smtClean="0"/>
              <a:pPr/>
              <a:t>2015/11/3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F07E7E-A47A-485C-95DB-5E571AF85EA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pic>
        <p:nvPicPr>
          <p:cNvPr id="8" name="Picture 7" descr="sm_penci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2648" y="1755648"/>
            <a:ext cx="1615307" cy="2145615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14FF7FA-06A8-4E04-AAAD-DD7CBCD92A50}" type="datetime1">
              <a:rPr lang="zh-TW" altLang="en-US" smtClean="0"/>
              <a:pPr/>
              <a:t>2015/11/3</a:t>
            </a:fld>
            <a:endParaRPr lang="zh-TW" alt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BF07E7E-A47A-485C-95DB-5E571AF85EA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noFill/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pic>
        <p:nvPicPr>
          <p:cNvPr id="15" name="Picture 2" descr="C:\Users\phenol\Desktop\SOSELab\sose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96472"/>
            <a:ext cx="1323754" cy="561528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11560" y="228600"/>
            <a:ext cx="8175282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  <a:latin typeface="Calibri" panose="020F0502020204030204" pitchFamily="34" charset="0"/>
                <a:ea typeface="微軟正黑體" panose="020B0604030504040204" pitchFamily="34" charset="-120"/>
              </a:defRPr>
            </a:lvl1pPr>
          </a:lstStyle>
          <a:p>
            <a:fld id="{8773EE58-35A6-441F-A1E4-323872673581}" type="datetime1">
              <a:rPr lang="zh-TW" altLang="en-US" smtClean="0"/>
              <a:pPr/>
              <a:t>2015/11/3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  <a:latin typeface="Calibri" panose="020F0502020204030204" pitchFamily="34" charset="0"/>
                <a:ea typeface="微軟正黑體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  <a:latin typeface="Calibri" panose="020F0502020204030204" pitchFamily="34" charset="0"/>
                <a:ea typeface="微軟正黑體" panose="020B0604030504040204" pitchFamily="34" charset="-120"/>
              </a:defRPr>
            </a:lvl1pPr>
          </a:lstStyle>
          <a:p>
            <a:fld id="{6BF07E7E-A47A-485C-95DB-5E571AF85EA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1026" name="Picture 2" descr="C:\Users\phenol\Desktop\SOSELab\sosel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296472"/>
            <a:ext cx="1323754" cy="56152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1" latinLnBrk="0" hangingPunct="1">
        <a:spcBef>
          <a:spcPct val="0"/>
        </a:spcBef>
        <a:buNone/>
        <a:defRPr sz="4000" b="1" kern="1200">
          <a:solidFill>
            <a:srgbClr val="00B050"/>
          </a:solidFill>
          <a:latin typeface="Calibri" panose="020F0502020204030204" pitchFamily="34" charset="0"/>
          <a:ea typeface="微軟正黑體" panose="020B0604030504040204" pitchFamily="34" charset="-120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400" kern="1200">
          <a:solidFill>
            <a:schemeClr val="tx1"/>
          </a:solidFill>
          <a:latin typeface="Calibri" panose="020F0502020204030204" pitchFamily="34" charset="0"/>
          <a:ea typeface="微軟正黑體" panose="020B0604030504040204" pitchFamily="34" charset="-120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000" kern="1200">
          <a:solidFill>
            <a:schemeClr val="tx1"/>
          </a:solidFill>
          <a:latin typeface="Calibri" panose="020F0502020204030204" pitchFamily="34" charset="0"/>
          <a:ea typeface="微軟正黑體" panose="020B0604030504040204" pitchFamily="34" charset="-120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1800" kern="1200">
          <a:solidFill>
            <a:schemeClr val="tx1"/>
          </a:solidFill>
          <a:latin typeface="Calibri" panose="020F0502020204030204" pitchFamily="34" charset="0"/>
          <a:ea typeface="微軟正黑體" panose="020B0604030504040204" pitchFamily="34" charset="-120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1600" kern="1200">
          <a:solidFill>
            <a:schemeClr val="tx1"/>
          </a:solidFill>
          <a:latin typeface="Calibri" panose="020F0502020204030204" pitchFamily="34" charset="0"/>
          <a:ea typeface="微軟正黑體" panose="020B0604030504040204" pitchFamily="34" charset="-120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1600" kern="1200">
          <a:solidFill>
            <a:schemeClr val="tx1"/>
          </a:solidFill>
          <a:latin typeface="Calibri" panose="020F0502020204030204" pitchFamily="34" charset="0"/>
          <a:ea typeface="微軟正黑體" panose="020B0604030504040204" pitchFamily="34" charset="-120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92263" y="260350"/>
            <a:ext cx="7372350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7" tIns="45698" rIns="91397" bIns="456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484313"/>
            <a:ext cx="7775575" cy="461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7" tIns="45698" rIns="91397" bIns="456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7" tIns="45698" rIns="91397" bIns="45698" numCol="1" anchor="t" anchorCtr="0" compatLnSpc="1">
            <a:prstTxWarp prst="textNoShape">
              <a:avLst/>
            </a:prstTxWarp>
          </a:bodyPr>
          <a:lstStyle>
            <a:lvl1pPr>
              <a:defRPr kumimoji="0" sz="1300" b="1">
                <a:solidFill>
                  <a:srgbClr val="003399"/>
                </a:solidFill>
                <a:latin typeface="Tahoma" pitchFamily="34" charset="0"/>
                <a:ea typeface="標楷體" pitchFamily="65" charset="-120"/>
              </a:defRPr>
            </a:lvl1pPr>
          </a:lstStyle>
          <a:p>
            <a:fld id="{D4D65117-AE09-4132-BBD4-E1AB46C2A73E}" type="datetime1">
              <a:rPr lang="zh-TW" altLang="en-US" smtClean="0"/>
              <a:pPr/>
              <a:t>2015/11/3</a:t>
            </a:fld>
            <a:endParaRPr lang="en-US" altLang="zh-TW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7" tIns="45698" rIns="91397" bIns="45698" numCol="1" anchor="t" anchorCtr="0" compatLnSpc="1">
            <a:prstTxWarp prst="textNoShape">
              <a:avLst/>
            </a:prstTxWarp>
          </a:bodyPr>
          <a:lstStyle>
            <a:lvl1pPr algn="ctr">
              <a:defRPr kumimoji="0" sz="1300">
                <a:latin typeface="Tahoma" pitchFamily="34" charset="0"/>
                <a:ea typeface="標楷體" pitchFamily="65" charset="-120"/>
              </a:defRPr>
            </a:lvl1pPr>
          </a:lstStyle>
          <a:p>
            <a:endParaRPr lang="en-US" altLang="zh-TW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4075" y="6356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7" tIns="45698" rIns="91397" bIns="45698" numCol="1" anchor="t" anchorCtr="0" compatLnSpc="1">
            <a:prstTxWarp prst="textNoShape">
              <a:avLst/>
            </a:prstTxWarp>
          </a:bodyPr>
          <a:lstStyle>
            <a:lvl1pPr algn="r">
              <a:defRPr kumimoji="0" sz="1300" b="1">
                <a:solidFill>
                  <a:srgbClr val="003399"/>
                </a:solidFill>
                <a:latin typeface="+mj-lt"/>
                <a:ea typeface="+mn-ea"/>
              </a:defRPr>
            </a:lvl1pPr>
          </a:lstStyle>
          <a:p>
            <a:pPr>
              <a:defRPr/>
            </a:pPr>
            <a:fld id="{B9636266-7F45-4E56-920F-35B8198D68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47813" y="1125538"/>
            <a:ext cx="7596187" cy="93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3399"/>
          </a:solidFill>
          <a:latin typeface="Tahoma" pitchFamily="34" charset="0"/>
          <a:ea typeface="標楷體" pitchFamily="65" charset="-12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3399"/>
          </a:solidFill>
          <a:latin typeface="Tahoma" pitchFamily="34" charset="0"/>
          <a:ea typeface="標楷體" pitchFamily="65" charset="-12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3399"/>
          </a:solidFill>
          <a:latin typeface="Tahoma" pitchFamily="34" charset="0"/>
          <a:ea typeface="標楷體" pitchFamily="65" charset="-12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3399"/>
          </a:solidFill>
          <a:latin typeface="Tahoma" pitchFamily="34" charset="0"/>
          <a:ea typeface="標楷體" pitchFamily="65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3399"/>
          </a:solidFill>
          <a:latin typeface="Tahoma" pitchFamily="34" charset="0"/>
          <a:ea typeface="標楷體" pitchFamily="65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3399"/>
          </a:solidFill>
          <a:latin typeface="Tahoma" pitchFamily="34" charset="0"/>
          <a:ea typeface="標楷體" pitchFamily="65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3399"/>
          </a:solidFill>
          <a:latin typeface="Tahoma" pitchFamily="34" charset="0"/>
          <a:ea typeface="標楷體" pitchFamily="65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3399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555DAB"/>
        </a:buClr>
        <a:buFont typeface="Wingdings" pitchFamily="2" charset="2"/>
        <a:buChar char="q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555DAB"/>
        </a:buClr>
        <a:buFont typeface="Wingdings" pitchFamily="2" charset="2"/>
        <a:buChar char="Ø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/>
              <a:t>Jens Ziegler, Markus </a:t>
            </a:r>
            <a:r>
              <a:rPr lang="en-US" altLang="zh-TW" dirty="0" err="1"/>
              <a:t>Graube</a:t>
            </a:r>
            <a:r>
              <a:rPr lang="en-US" altLang="zh-TW" dirty="0"/>
              <a:t>, Johannes </a:t>
            </a:r>
            <a:r>
              <a:rPr lang="en-US" altLang="zh-TW" dirty="0" err="1"/>
              <a:t>Pfeffer</a:t>
            </a:r>
            <a:r>
              <a:rPr lang="en-US" altLang="zh-TW" dirty="0"/>
              <a:t>, Leon </a:t>
            </a:r>
            <a:r>
              <a:rPr lang="en-US" altLang="zh-TW" dirty="0" err="1"/>
              <a:t>Urbas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4800" dirty="0"/>
              <a:t>Beyond App-Chaining: Mobile App Orchestration for Efficient Model Driven Software Generation 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8252659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Mobile App Orchestration 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BF07E7E-A47A-485C-95DB-5E571AF85EA0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1700808"/>
            <a:ext cx="4569346" cy="490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5802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Mobile App Orchestration 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BF07E7E-A47A-485C-95DB-5E571AF85EA0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Select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 smtClean="0"/>
              <a:t>Looks </a:t>
            </a:r>
            <a:r>
              <a:rPr lang="en-US" altLang="zh-TW" dirty="0"/>
              <a:t>at the tasks that are to be supported to identify the invariant of their informational needs and selects the apps that cater best for </a:t>
            </a:r>
            <a:r>
              <a:rPr lang="en-US" altLang="zh-TW" dirty="0" smtClean="0"/>
              <a:t>it</a:t>
            </a:r>
          </a:p>
          <a:p>
            <a:pPr lvl="1"/>
            <a:r>
              <a:rPr lang="en-US" altLang="zh-TW" dirty="0" smtClean="0"/>
              <a:t>Orchestrator </a:t>
            </a:r>
            <a:r>
              <a:rPr lang="en-US" altLang="zh-TW" dirty="0"/>
              <a:t>is a </a:t>
            </a:r>
            <a:r>
              <a:rPr lang="en-US" altLang="zh-TW" dirty="0" smtClean="0"/>
              <a:t>human </a:t>
            </a:r>
          </a:p>
          <a:p>
            <a:pPr lvl="1"/>
            <a:r>
              <a:rPr lang="en-US" altLang="zh-TW" dirty="0" smtClean="0"/>
              <a:t>Automatic </a:t>
            </a:r>
            <a:r>
              <a:rPr lang="en-US" altLang="zh-TW" dirty="0"/>
              <a:t>selection using the formal description of the apps (e.g. in WSDL) </a:t>
            </a:r>
            <a:endParaRPr lang="en-US" altLang="zh-TW" dirty="0" smtClean="0"/>
          </a:p>
          <a:p>
            <a:pPr lvl="1"/>
            <a:r>
              <a:rPr lang="en-US" altLang="zh-TW" dirty="0"/>
              <a:t>If the appropriate apps cannot be </a:t>
            </a:r>
            <a:r>
              <a:rPr lang="en-US" altLang="zh-TW" dirty="0" smtClean="0"/>
              <a:t>selected</a:t>
            </a:r>
          </a:p>
          <a:p>
            <a:pPr lvl="2"/>
            <a:r>
              <a:rPr lang="en-US" altLang="zh-TW" dirty="0" smtClean="0"/>
              <a:t>A </a:t>
            </a:r>
            <a:r>
              <a:rPr lang="en-US" altLang="zh-TW" dirty="0"/>
              <a:t>placeholder app is selected that must later be replaced with a custom app providing the required functionality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639867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Mobile App Orchestration 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BF07E7E-A47A-485C-95DB-5E571AF85EA0}" type="slidenum">
              <a:rPr lang="zh-TW" altLang="en-US" smtClean="0"/>
              <a:pPr/>
              <a:t>12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Adapt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/>
              <a:t>Their visual appearance is </a:t>
            </a:r>
            <a:r>
              <a:rPr lang="en-US" altLang="zh-TW" dirty="0" smtClean="0"/>
              <a:t>adjusted</a:t>
            </a:r>
          </a:p>
          <a:p>
            <a:pPr lvl="1"/>
            <a:r>
              <a:rPr lang="en-US" altLang="zh-TW" dirty="0" smtClean="0"/>
              <a:t>To </a:t>
            </a:r>
            <a:r>
              <a:rPr lang="en-US" altLang="zh-TW" dirty="0"/>
              <a:t>comply with a corporate design or presentation </a:t>
            </a:r>
            <a:r>
              <a:rPr lang="en-US" altLang="zh-TW" dirty="0" smtClean="0"/>
              <a:t>rules</a:t>
            </a:r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/>
              <a:t>If </a:t>
            </a:r>
            <a:r>
              <a:rPr lang="en-US" altLang="zh-TW" dirty="0"/>
              <a:t>the underlying models require specific interaction modalities, such as voice or gesture interaction, these are mapped to the app </a:t>
            </a:r>
            <a:r>
              <a:rPr lang="en-US" altLang="zh-TW" dirty="0" smtClean="0"/>
              <a:t>functionalities.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93041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Mobile App Orchestration 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BF07E7E-A47A-485C-95DB-5E571AF85EA0}" type="slidenum">
              <a:rPr lang="zh-TW" altLang="en-US" smtClean="0"/>
              <a:pPr/>
              <a:t>13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Manage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/>
              <a:t>The orchestration process enables navigation between apps by placing in-app </a:t>
            </a:r>
            <a:r>
              <a:rPr lang="en-US" altLang="zh-TW" dirty="0" smtClean="0"/>
              <a:t>links</a:t>
            </a:r>
          </a:p>
          <a:p>
            <a:pPr lvl="1"/>
            <a:r>
              <a:rPr lang="en-US" altLang="zh-TW" dirty="0" smtClean="0"/>
              <a:t>Populating </a:t>
            </a:r>
            <a:r>
              <a:rPr lang="en-US" altLang="zh-TW" dirty="0"/>
              <a:t>context menus and managing inter-app </a:t>
            </a:r>
            <a:r>
              <a:rPr lang="en-US" altLang="zh-TW" dirty="0" smtClean="0"/>
              <a:t>communications</a:t>
            </a:r>
          </a:p>
          <a:p>
            <a:pPr lvl="1"/>
            <a:r>
              <a:rPr lang="en-US" altLang="zh-TW" dirty="0"/>
              <a:t>That is, while a single template app itself is fully independent from others, the apps instantiated by the Orchestration process may have references to other instances.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911329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Proof of Concept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BF07E7E-A47A-485C-95DB-5E571AF85EA0}" type="slidenum">
              <a:rPr lang="zh-TW" altLang="en-US" smtClean="0"/>
              <a:pPr/>
              <a:t>14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Scenario</a:t>
            </a:r>
          </a:p>
          <a:p>
            <a:pPr lvl="1"/>
            <a:r>
              <a:rPr lang="en-US" altLang="zh-TW" dirty="0"/>
              <a:t>The scenario involves an operator of a factory, in this case a chemical plant, and an external service provider who is responsible for the maintenance of the </a:t>
            </a:r>
            <a:r>
              <a:rPr lang="en-US" altLang="zh-TW" dirty="0" smtClean="0"/>
              <a:t>plant</a:t>
            </a:r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/>
              <a:t>A </a:t>
            </a:r>
            <a:r>
              <a:rPr lang="en-US" altLang="zh-TW" dirty="0"/>
              <a:t>collaborative information space </a:t>
            </a:r>
            <a:r>
              <a:rPr lang="en-US" altLang="zh-TW" dirty="0" smtClean="0"/>
              <a:t>contains</a:t>
            </a:r>
          </a:p>
          <a:p>
            <a:pPr lvl="2"/>
            <a:r>
              <a:rPr lang="en-US" altLang="zh-TW" dirty="0" smtClean="0"/>
              <a:t>Engineering </a:t>
            </a:r>
            <a:r>
              <a:rPr lang="en-US" altLang="zh-TW" dirty="0"/>
              <a:t>data of the </a:t>
            </a:r>
            <a:r>
              <a:rPr lang="en-US" altLang="zh-TW" dirty="0" smtClean="0"/>
              <a:t>plant</a:t>
            </a:r>
          </a:p>
          <a:p>
            <a:pPr lvl="2"/>
            <a:r>
              <a:rPr lang="en-US" altLang="zh-TW" dirty="0" smtClean="0"/>
              <a:t>Maintenance </a:t>
            </a:r>
            <a:r>
              <a:rPr lang="en-US" altLang="zh-TW" dirty="0"/>
              <a:t>management </a:t>
            </a:r>
            <a:r>
              <a:rPr lang="en-US" altLang="zh-TW" dirty="0" smtClean="0"/>
              <a:t>data</a:t>
            </a:r>
          </a:p>
          <a:p>
            <a:pPr lvl="2"/>
            <a:r>
              <a:rPr lang="en-US" altLang="zh-TW" dirty="0" smtClean="0"/>
              <a:t>Current </a:t>
            </a:r>
            <a:r>
              <a:rPr lang="en-US" altLang="zh-TW" dirty="0"/>
              <a:t>operating parameters of the plant’s process control system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444165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 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BF07E7E-A47A-485C-95DB-5E571AF85EA0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A core concept for agile production networks of the future is the foundation of Virtual </a:t>
            </a:r>
            <a:r>
              <a:rPr lang="en-US" altLang="zh-TW" dirty="0" smtClean="0"/>
              <a:t>Factories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Involving </a:t>
            </a:r>
            <a:r>
              <a:rPr lang="en-US" altLang="zh-TW" dirty="0"/>
              <a:t>flexible and dynamic collaborations of various real factories for joint production and commercial </a:t>
            </a:r>
            <a:r>
              <a:rPr lang="en-US" altLang="zh-TW" dirty="0" smtClean="0"/>
              <a:t>exploitation</a:t>
            </a:r>
          </a:p>
          <a:p>
            <a:endParaRPr lang="en-US" altLang="zh-TW" dirty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9913116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 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BF07E7E-A47A-485C-95DB-5E571AF85EA0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If stakeholders know what the collaboration </a:t>
            </a:r>
            <a:r>
              <a:rPr lang="en-US" altLang="zh-TW" dirty="0" smtClean="0"/>
              <a:t>partners</a:t>
            </a:r>
          </a:p>
          <a:p>
            <a:pPr lvl="1"/>
            <a:r>
              <a:rPr lang="en-US" altLang="zh-TW" dirty="0" smtClean="0"/>
              <a:t>Can </a:t>
            </a:r>
            <a:r>
              <a:rPr lang="en-US" altLang="zh-TW" dirty="0"/>
              <a:t>do, </a:t>
            </a:r>
            <a:endParaRPr lang="en-US" altLang="zh-TW" dirty="0" smtClean="0"/>
          </a:p>
          <a:p>
            <a:pPr lvl="1"/>
            <a:r>
              <a:rPr lang="en-US" altLang="zh-TW" dirty="0"/>
              <a:t>P</a:t>
            </a:r>
            <a:r>
              <a:rPr lang="en-US" altLang="zh-TW" dirty="0" smtClean="0"/>
              <a:t>lan </a:t>
            </a:r>
            <a:r>
              <a:rPr lang="en-US" altLang="zh-TW" dirty="0"/>
              <a:t>to do,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Have </a:t>
            </a:r>
            <a:r>
              <a:rPr lang="en-US" altLang="zh-TW" dirty="0"/>
              <a:t>done </a:t>
            </a:r>
            <a:endParaRPr lang="en-US" altLang="zh-TW" dirty="0" smtClean="0"/>
          </a:p>
          <a:p>
            <a:pPr lvl="1"/>
            <a:r>
              <a:rPr lang="en-US" altLang="zh-TW" dirty="0"/>
              <a:t>H</a:t>
            </a:r>
            <a:r>
              <a:rPr lang="en-US" altLang="zh-TW" dirty="0" smtClean="0"/>
              <a:t>ow </a:t>
            </a:r>
            <a:r>
              <a:rPr lang="en-US" altLang="zh-TW" dirty="0"/>
              <a:t>they run their processes, </a:t>
            </a:r>
            <a:endParaRPr lang="en-US" altLang="zh-TW" dirty="0" smtClean="0"/>
          </a:p>
          <a:p>
            <a:r>
              <a:rPr lang="en-US" altLang="zh-TW" dirty="0" smtClean="0"/>
              <a:t>The </a:t>
            </a:r>
            <a:r>
              <a:rPr lang="en-US" altLang="zh-TW" dirty="0"/>
              <a:t>engineering and production can become faster and more flexible</a:t>
            </a:r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7542993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 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BF07E7E-A47A-485C-95DB-5E571AF85EA0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We </a:t>
            </a:r>
            <a:r>
              <a:rPr lang="en-US" altLang="zh-TW" dirty="0"/>
              <a:t>propose a pragmatic approach for a Virtual Factory that combines </a:t>
            </a:r>
            <a:endParaRPr lang="en-US" altLang="zh-TW" dirty="0" smtClean="0"/>
          </a:p>
          <a:p>
            <a:pPr lvl="1"/>
            <a:r>
              <a:rPr lang="en-US" altLang="zh-TW" dirty="0"/>
              <a:t>T</a:t>
            </a:r>
            <a:r>
              <a:rPr lang="en-US" altLang="zh-TW" dirty="0" smtClean="0"/>
              <a:t>he </a:t>
            </a:r>
            <a:r>
              <a:rPr lang="en-US" altLang="zh-TW" dirty="0"/>
              <a:t>advantages of model driven software development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The </a:t>
            </a:r>
            <a:r>
              <a:rPr lang="en-US" altLang="zh-TW" dirty="0"/>
              <a:t>technologies of the Semantic Web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9817033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Linked Data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BF07E7E-A47A-485C-95DB-5E571AF85EA0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It uses the principles and technologies of the Semantic Web [4] to </a:t>
            </a:r>
            <a:r>
              <a:rPr lang="en-US" altLang="zh-TW" dirty="0" smtClean="0"/>
              <a:t>publish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HTTP</a:t>
            </a:r>
          </a:p>
          <a:p>
            <a:r>
              <a:rPr lang="en-US" altLang="zh-TW" dirty="0"/>
              <a:t>Uniform Resource Identifiers (URI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r>
              <a:rPr lang="en-US" altLang="zh-TW" dirty="0"/>
              <a:t>Resource Description Framework (RDF)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8192010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Linked Data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BF07E7E-A47A-485C-95DB-5E571AF85EA0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It uses the principles and technologies of the Semantic Web [4] to </a:t>
            </a:r>
            <a:r>
              <a:rPr lang="en-US" altLang="zh-TW" dirty="0" smtClean="0"/>
              <a:t>publish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HTTP</a:t>
            </a:r>
          </a:p>
          <a:p>
            <a:r>
              <a:rPr lang="en-US" altLang="zh-TW" dirty="0"/>
              <a:t>Uniform Resource Identifiers (URI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r>
              <a:rPr lang="en-US" altLang="zh-TW" dirty="0"/>
              <a:t>Resource Description Framework (RDF)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3676475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Linked Data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BF07E7E-A47A-485C-95DB-5E571AF85EA0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The unified access mechanism to this data is provided by SPARQL [12] </a:t>
            </a:r>
            <a:r>
              <a:rPr lang="en-US" altLang="zh-TW" dirty="0" smtClean="0"/>
              <a:t>endpoints.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SPARQL </a:t>
            </a:r>
            <a:r>
              <a:rPr lang="en-US" altLang="zh-TW" dirty="0"/>
              <a:t>is the predominant query language for RDF</a:t>
            </a:r>
            <a:r>
              <a:rPr lang="en-US" altLang="zh-TW" dirty="0" smtClean="0"/>
              <a:t>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It </a:t>
            </a:r>
            <a:r>
              <a:rPr lang="en-US" altLang="zh-TW" dirty="0"/>
              <a:t>allows federated queries across multiple servers in different companies and domains.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5877271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Linked Data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BF07E7E-A47A-485C-95DB-5E571AF85EA0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1979712" y="1988840"/>
            <a:ext cx="5868273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4173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Mobile App Orchestration 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BF07E7E-A47A-485C-95DB-5E571AF85EA0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>
          <a:xfrm>
            <a:off x="533400" y="1844824"/>
            <a:ext cx="8153400" cy="4495800"/>
          </a:xfrm>
        </p:spPr>
        <p:txBody>
          <a:bodyPr/>
          <a:lstStyle/>
          <a:p>
            <a:r>
              <a:rPr lang="en-US" altLang="zh-TW" dirty="0"/>
              <a:t>Component based software </a:t>
            </a:r>
            <a:r>
              <a:rPr lang="en-US" altLang="zh-TW" dirty="0" smtClean="0"/>
              <a:t>development</a:t>
            </a:r>
          </a:p>
          <a:p>
            <a:endParaRPr lang="en-US" altLang="zh-TW" dirty="0"/>
          </a:p>
          <a:p>
            <a:r>
              <a:rPr lang="en-US" altLang="zh-TW" dirty="0" smtClean="0"/>
              <a:t>Ontology driven software development</a:t>
            </a:r>
          </a:p>
          <a:p>
            <a:pPr marL="0" indent="0">
              <a:buNone/>
            </a:pPr>
            <a:endParaRPr lang="en-US" altLang="zh-TW" dirty="0"/>
          </a:p>
          <a:p>
            <a:r>
              <a:rPr lang="en-US" altLang="zh-TW" dirty="0" smtClean="0"/>
              <a:t>Model driven software development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653299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Template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自訂 1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ermeSoftware">
  <a:themeElements>
    <a:clrScheme name="HermeSoftwar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HermeSoftware">
      <a:majorFont>
        <a:latin typeface="Tahoma"/>
        <a:ea typeface="標楷體"/>
        <a:cs typeface=""/>
      </a:majorFont>
      <a:minorFont>
        <a:latin typeface="Trebuchet MS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ermeSoftwa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rmeSoftwar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rmeSoftwar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rmeSoftwar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rmeSoftwar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rmeSoftwar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rmeSoftwar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rmeSoftwar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rmeSoftwar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rmeSoftwar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rmeSoftwar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rmeSoftwar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rmeSoftwar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[14]JDBC</Template>
  <TotalTime>28237</TotalTime>
  <Words>527</Words>
  <Application>Microsoft Office PowerPoint</Application>
  <PresentationFormat>如螢幕大小 (4:3)</PresentationFormat>
  <Paragraphs>106</Paragraphs>
  <Slides>14</Slides>
  <Notes>14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14</vt:i4>
      </vt:variant>
    </vt:vector>
  </HeadingPairs>
  <TitlesOfParts>
    <vt:vector size="25" baseType="lpstr">
      <vt:lpstr>微軟正黑體</vt:lpstr>
      <vt:lpstr>新細明體</vt:lpstr>
      <vt:lpstr>標楷體</vt:lpstr>
      <vt:lpstr>Calibri</vt:lpstr>
      <vt:lpstr>Tahoma</vt:lpstr>
      <vt:lpstr>Times New Roman</vt:lpstr>
      <vt:lpstr>Trebuchet MS</vt:lpstr>
      <vt:lpstr>Wingdings</vt:lpstr>
      <vt:lpstr>Wingdings 2</vt:lpstr>
      <vt:lpstr>MyTemplate</vt:lpstr>
      <vt:lpstr>HermeSoftware</vt:lpstr>
      <vt:lpstr>Beyond App-Chaining: Mobile App Orchestration for Efficient Model Driven Software Generation </vt:lpstr>
      <vt:lpstr>Introduction </vt:lpstr>
      <vt:lpstr>Introduction </vt:lpstr>
      <vt:lpstr>Introduction </vt:lpstr>
      <vt:lpstr>Linked Data</vt:lpstr>
      <vt:lpstr>Linked Data</vt:lpstr>
      <vt:lpstr>Linked Data</vt:lpstr>
      <vt:lpstr>Linked Data</vt:lpstr>
      <vt:lpstr>Mobile App Orchestration </vt:lpstr>
      <vt:lpstr>Mobile App Orchestration </vt:lpstr>
      <vt:lpstr>Mobile App Orchestration </vt:lpstr>
      <vt:lpstr>Mobile App Orchestration </vt:lpstr>
      <vt:lpstr>Mobile App Orchestration </vt:lpstr>
      <vt:lpstr>Proof of Concept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albert</dc:creator>
  <cp:lastModifiedBy>MonsterLee</cp:lastModifiedBy>
  <cp:revision>234</cp:revision>
  <dcterms:created xsi:type="dcterms:W3CDTF">2012-06-05T12:53:43Z</dcterms:created>
  <dcterms:modified xsi:type="dcterms:W3CDTF">2015-11-03T09:27:26Z</dcterms:modified>
</cp:coreProperties>
</file>