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7947" autoAdjust="0"/>
  </p:normalViewPr>
  <p:slideViewPr>
    <p:cSldViewPr snapToGrid="0">
      <p:cViewPr varScale="1">
        <p:scale>
          <a:sx n="99" d="100"/>
          <a:sy n="99" d="100"/>
        </p:scale>
        <p:origin x="2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4EEEE-C550-4825-B7D2-F67F5521C5BB}" type="datetimeFigureOut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6B865-0A92-4E4E-AFFD-789AFB0DD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241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B865-0A92-4E4E-AFFD-789AFB0DD01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580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CARS</a:t>
            </a:r>
            <a:r>
              <a:rPr lang="zh-TW" altLang="en-US" dirty="0" smtClean="0"/>
              <a:t>大部分的事前準備都是用</a:t>
            </a:r>
            <a:r>
              <a:rPr lang="en-US" altLang="zh-TW" dirty="0" smtClean="0"/>
              <a:t>representational view</a:t>
            </a:r>
          </a:p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Static : context factor</a:t>
            </a:r>
            <a:r>
              <a:rPr lang="zh-TW" altLang="en-US" dirty="0" smtClean="0"/>
              <a:t>明確且不因時間改變，如</a:t>
            </a:r>
            <a:r>
              <a:rPr lang="en-US" altLang="zh-TW" dirty="0" smtClean="0"/>
              <a:t>shirt</a:t>
            </a:r>
          </a:p>
          <a:p>
            <a:r>
              <a:rPr lang="zh-TW" altLang="en-US" dirty="0" smtClean="0"/>
              <a:t>若給的定義域與</a:t>
            </a:r>
            <a:r>
              <a:rPr lang="en-US" altLang="zh-TW" dirty="0" smtClean="0"/>
              <a:t>context</a:t>
            </a:r>
            <a:r>
              <a:rPr lang="zh-TW" altLang="en-US" dirty="0" smtClean="0"/>
              <a:t>不相關，難產生推薦結果；若要推薦餐廳，很難從使用者的服裝來決定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要選擇對的</a:t>
            </a:r>
            <a:r>
              <a:rPr lang="en-US" altLang="zh-TW" dirty="0" smtClean="0"/>
              <a:t>context</a:t>
            </a:r>
            <a:r>
              <a:rPr lang="zh-TW" altLang="en-US" dirty="0" smtClean="0"/>
              <a:t> </a:t>
            </a:r>
            <a:r>
              <a:rPr lang="en-US" altLang="zh-TW" dirty="0" smtClean="0"/>
              <a:t>factor</a:t>
            </a:r>
          </a:p>
          <a:p>
            <a:r>
              <a:rPr lang="zh-TW" altLang="en-US" dirty="0" smtClean="0"/>
              <a:t>因為收集之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通常只有部分，可能拿到是舊的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；若推薦電影，每個使用者在不同的</a:t>
            </a:r>
            <a:r>
              <a:rPr lang="en-US" altLang="zh-TW" dirty="0" smtClean="0"/>
              <a:t>context</a:t>
            </a:r>
            <a:r>
              <a:rPr lang="zh-TW" altLang="en-US" dirty="0" smtClean="0"/>
              <a:t>下，很難會有相同的評分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Dynamic :  context factor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隨時間變得與該推薦不再相關</a:t>
            </a:r>
            <a:endParaRPr lang="en-US" altLang="zh-TW" baseline="0" dirty="0" smtClean="0"/>
          </a:p>
          <a:p>
            <a:r>
              <a:rPr lang="zh-TW" altLang="en-US" baseline="0" dirty="0" smtClean="0"/>
              <a:t>因為</a:t>
            </a:r>
            <a:r>
              <a:rPr lang="en-US" altLang="zh-TW" baseline="0" dirty="0" smtClean="0"/>
              <a:t>dynamic </a:t>
            </a:r>
            <a:r>
              <a:rPr lang="zh-TW" altLang="en-US" baseline="0" dirty="0" smtClean="0"/>
              <a:t>與 </a:t>
            </a:r>
            <a:r>
              <a:rPr lang="en-US" altLang="zh-TW" baseline="0" dirty="0" smtClean="0"/>
              <a:t>unobservable </a:t>
            </a:r>
            <a:r>
              <a:rPr lang="zh-TW" altLang="en-US" baseline="0" dirty="0" smtClean="0"/>
              <a:t>都會因為不同的</a:t>
            </a:r>
            <a:r>
              <a:rPr lang="en-US" altLang="zh-TW" baseline="0" dirty="0" smtClean="0"/>
              <a:t>context</a:t>
            </a:r>
            <a:r>
              <a:rPr lang="zh-TW" altLang="en-US" baseline="0" dirty="0" smtClean="0"/>
              <a:t>，產生不同的潛在因素</a:t>
            </a:r>
            <a:endParaRPr lang="en-US" altLang="zh-TW" baseline="0" dirty="0" smtClean="0"/>
          </a:p>
          <a:p>
            <a:r>
              <a:rPr lang="zh-TW" altLang="en-US" dirty="0" smtClean="0"/>
              <a:t>必須使用者正在進行的事情來決定</a:t>
            </a:r>
            <a:r>
              <a:rPr lang="en-US" altLang="zh-TW" dirty="0" smtClean="0"/>
              <a:t>context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B865-0A92-4E4E-AFFD-789AFB0DD01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796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加深我們對各種</a:t>
            </a:r>
            <a:r>
              <a:rPr lang="en-US" altLang="zh-TW" dirty="0" smtClean="0"/>
              <a:t>context</a:t>
            </a:r>
            <a:r>
              <a:rPr lang="zh-TW" altLang="en-US" dirty="0" smtClean="0"/>
              <a:t>組合的了解</a:t>
            </a:r>
            <a:endParaRPr lang="en-US" altLang="zh-TW" dirty="0" smtClean="0"/>
          </a:p>
          <a:p>
            <a:r>
              <a:rPr lang="zh-TW" altLang="en-US" dirty="0" smtClean="0"/>
              <a:t>找出這三個</a:t>
            </a:r>
            <a:r>
              <a:rPr lang="en-US" altLang="zh-TW" dirty="0" smtClean="0"/>
              <a:t>CARS</a:t>
            </a:r>
            <a:r>
              <a:rPr lang="zh-TW" altLang="en-US" dirty="0" smtClean="0"/>
              <a:t>範式無法解決或部分解釋的學術文章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B865-0A92-4E4E-AFFD-789AFB0DD011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609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358D-8AD0-4C98-81E8-16379C70EF2F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77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968C-9BAF-4D91-BF6E-48A661435723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320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8F86-7C11-4217-BB46-CAAFB5A09A84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5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25AF-3151-4551-BB12-73411139906B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783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25C1-0F26-4707-B32A-6A2C31A9B6F5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16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225E-17BF-4606-896B-0DC3CA461A05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634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866F-EF58-49F8-BAC7-D8FCD4D7D4FF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609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E66D-01E8-4B8D-82E2-51F9060F6C5E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25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6FB2-0E84-4C27-8C74-7DC846AEFBBE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221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7266D9-83FA-4C6D-B687-DC3C23E0BB12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76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8A8B-C23D-4044-A3B8-EFCF9BB95092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63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31BAFF-B8B0-476B-BBD1-E2A061C6EA67}" type="datetime1">
              <a:rPr lang="zh-TW" altLang="en-US" smtClean="0"/>
              <a:t>2015/4/8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021FFF0-1598-4764-A074-E61E8E00EB7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09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/>
              <a:t>Context-Aware</a:t>
            </a:r>
            <a:br>
              <a:rPr lang="en-US" altLang="zh-TW" b="1" dirty="0"/>
            </a:br>
            <a:r>
              <a:rPr lang="en-US" altLang="zh-TW" b="1" dirty="0"/>
              <a:t>Recommender Systems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2800" i="1" dirty="0" err="1"/>
              <a:t>Gediminas</a:t>
            </a:r>
            <a:r>
              <a:rPr lang="en-US" altLang="zh-TW" sz="2800" i="1" dirty="0"/>
              <a:t> </a:t>
            </a:r>
            <a:r>
              <a:rPr lang="en-US" altLang="zh-TW" sz="2800" i="1" dirty="0" err="1"/>
              <a:t>Adomavicius</a:t>
            </a:r>
            <a:r>
              <a:rPr lang="en-US" altLang="zh-TW" sz="2800" i="1" dirty="0"/>
              <a:t>, </a:t>
            </a:r>
            <a:r>
              <a:rPr lang="en-US" altLang="zh-TW" sz="2800" i="1" dirty="0" err="1"/>
              <a:t>Bamshad</a:t>
            </a:r>
            <a:r>
              <a:rPr lang="en-US" altLang="zh-TW" sz="2800" i="1" dirty="0"/>
              <a:t> </a:t>
            </a:r>
            <a:r>
              <a:rPr lang="en-US" altLang="zh-TW" sz="2800" i="1" dirty="0" err="1" smtClean="0"/>
              <a:t>Mobasher</a:t>
            </a:r>
            <a:r>
              <a:rPr lang="en-US" altLang="zh-TW" sz="2800" i="1" dirty="0" smtClean="0"/>
              <a:t>, </a:t>
            </a:r>
            <a:r>
              <a:rPr lang="it-IT" altLang="zh-TW" sz="2800" i="1" dirty="0" smtClean="0"/>
              <a:t>Francesco </a:t>
            </a:r>
            <a:r>
              <a:rPr lang="it-IT" altLang="zh-TW" sz="2800" i="1" dirty="0"/>
              <a:t>Ricci, and Alex </a:t>
            </a:r>
            <a:r>
              <a:rPr lang="it-IT" altLang="zh-TW" sz="2800" i="1" dirty="0" smtClean="0"/>
              <a:t>Tuzhilin</a:t>
            </a:r>
            <a:br>
              <a:rPr lang="it-IT" altLang="zh-TW" sz="2800" i="1" dirty="0" smtClean="0"/>
            </a:br>
            <a:r>
              <a:rPr lang="en-US" altLang="zh-TW" sz="1700" dirty="0"/>
              <a:t>Association for the Advancement of Artificial </a:t>
            </a:r>
            <a:r>
              <a:rPr lang="en-US" altLang="zh-TW" sz="1700" dirty="0" smtClean="0"/>
              <a:t>Intelligence</a:t>
            </a:r>
            <a:endParaRPr lang="zh-TW" altLang="en-US" sz="17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04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+mn-lt"/>
              </a:rPr>
              <a:t>Contextual Modeling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45734"/>
            <a:ext cx="12192000" cy="4497314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information directly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function as an explicit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predictor of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user’s rating for an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item.</a:t>
            </a:r>
          </a:p>
          <a:p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ives rise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truly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recommendation functions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representing either predictive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tensor factorization </a:t>
            </a: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 lvl="1"/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hierarchical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regression-based Bayesian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preference model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uses Markov Chain Monte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Carlo (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MCMC) </a:t>
            </a: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</a:p>
          <a:p>
            <a:pPr lvl="1"/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context-aware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(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SVM) classification method</a:t>
            </a:r>
          </a:p>
          <a:p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3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+mn-lt"/>
              </a:rPr>
              <a:t>Key CARS Applications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45734"/>
            <a:ext cx="12192000" cy="4526190"/>
          </a:xfrm>
        </p:spPr>
        <p:txBody>
          <a:bodyPr>
            <a:noAutofit/>
          </a:bodyPr>
          <a:lstStyle/>
          <a:p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context: </a:t>
            </a:r>
            <a:endParaRPr lang="en-US" altLang="zh-TW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representing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user, but also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the recommendation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supposed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used.</a:t>
            </a:r>
          </a:p>
          <a:p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context: </a:t>
            </a:r>
            <a:endParaRPr lang="en-US" altLang="zh-TW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representing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presence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of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(either using or not using the application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user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whether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alone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in a group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the application.</a:t>
            </a:r>
          </a:p>
          <a:p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media context: </a:t>
            </a:r>
            <a:endParaRPr lang="en-US" altLang="zh-TW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describing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device used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access the system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 example, a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phone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 kiosk) as well as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type of media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browsed and personalized. The latter can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ordinary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text, music, images, movies, or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queries made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recommender system.</a:t>
            </a:r>
          </a:p>
          <a:p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 context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representing the current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mind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user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user’s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 capabilities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6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+mn-lt"/>
              </a:rPr>
              <a:t>Travel </a:t>
            </a:r>
            <a:r>
              <a:rPr lang="en-US" altLang="zh-TW" dirty="0" smtClean="0">
                <a:latin typeface="+mn-lt"/>
              </a:rPr>
              <a:t>Guides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45734"/>
            <a:ext cx="12192000" cy="4478064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err="1" smtClean="0"/>
              <a:t>UbiquiTO</a:t>
            </a:r>
            <a:r>
              <a:rPr lang="en-US" altLang="zh-TW" dirty="0" smtClean="0"/>
              <a:t>, a tourist </a:t>
            </a:r>
            <a:r>
              <a:rPr lang="en-US" altLang="zh-TW" dirty="0"/>
              <a:t>guide integrating different forms of </a:t>
            </a:r>
            <a:r>
              <a:rPr lang="en-US" altLang="zh-TW" dirty="0" smtClean="0"/>
              <a:t>context-related </a:t>
            </a:r>
            <a:r>
              <a:rPr lang="en-US" altLang="zh-TW" dirty="0"/>
              <a:t>adaptation: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to </a:t>
            </a:r>
            <a:r>
              <a:rPr lang="en-US" altLang="zh-TW" dirty="0"/>
              <a:t>the media device </a:t>
            </a:r>
            <a:r>
              <a:rPr lang="en-US" altLang="zh-TW" dirty="0" smtClean="0"/>
              <a:t>type</a:t>
            </a:r>
          </a:p>
          <a:p>
            <a:pPr lvl="1"/>
            <a:r>
              <a:rPr lang="en-US" altLang="zh-TW" dirty="0" smtClean="0"/>
              <a:t>to </a:t>
            </a:r>
            <a:r>
              <a:rPr lang="en-US" altLang="zh-TW" dirty="0"/>
              <a:t>the user characteristics and </a:t>
            </a:r>
            <a:r>
              <a:rPr lang="en-US" altLang="zh-TW" dirty="0" smtClean="0"/>
              <a:t>preferences</a:t>
            </a:r>
          </a:p>
          <a:p>
            <a:pPr lvl="1"/>
            <a:r>
              <a:rPr lang="en-US" altLang="zh-TW" dirty="0" smtClean="0"/>
              <a:t>to the physical </a:t>
            </a:r>
            <a:r>
              <a:rPr lang="en-US" altLang="zh-TW" dirty="0"/>
              <a:t>context of the </a:t>
            </a:r>
            <a:r>
              <a:rPr lang="en-US" altLang="zh-TW" dirty="0" smtClean="0"/>
              <a:t>interaction</a:t>
            </a:r>
          </a:p>
          <a:p>
            <a:r>
              <a:rPr lang="en-US" altLang="zh-TW" dirty="0" err="1" smtClean="0"/>
              <a:t>UbiquiTO</a:t>
            </a:r>
            <a:r>
              <a:rPr lang="en-US" altLang="zh-TW" dirty="0" smtClean="0"/>
              <a:t> uses modeling approach (Bayesian Network)</a:t>
            </a:r>
          </a:p>
          <a:p>
            <a:r>
              <a:rPr lang="en-US" altLang="zh-TW" dirty="0" smtClean="0"/>
              <a:t>This paper explored </a:t>
            </a:r>
            <a:r>
              <a:rPr lang="en-US" altLang="zh-TW" dirty="0"/>
              <a:t>a </a:t>
            </a:r>
            <a:r>
              <a:rPr lang="en-US" altLang="zh-TW" dirty="0" smtClean="0"/>
              <a:t>modeling approach </a:t>
            </a:r>
            <a:r>
              <a:rPr lang="en-US" altLang="zh-TW" dirty="0"/>
              <a:t>(based on </a:t>
            </a:r>
            <a:r>
              <a:rPr lang="en-US" altLang="zh-TW" dirty="0" smtClean="0"/>
              <a:t>factor model) </a:t>
            </a:r>
          </a:p>
          <a:p>
            <a:r>
              <a:rPr lang="en-US" altLang="zh-TW" dirty="0" smtClean="0"/>
              <a:t>to assess </a:t>
            </a:r>
            <a:r>
              <a:rPr lang="en-US" altLang="zh-TW" dirty="0"/>
              <a:t>and estimate </a:t>
            </a:r>
            <a:r>
              <a:rPr lang="en-US" altLang="zh-TW" dirty="0" smtClean="0">
                <a:solidFill>
                  <a:srgbClr val="FF0000"/>
                </a:solidFill>
              </a:rPr>
              <a:t>contextual information </a:t>
            </a:r>
            <a:r>
              <a:rPr lang="en-US" altLang="zh-TW" dirty="0">
                <a:solidFill>
                  <a:srgbClr val="FF0000"/>
                </a:solidFill>
              </a:rPr>
              <a:t>(physical, social, and modal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for </a:t>
            </a:r>
            <a:r>
              <a:rPr lang="en-US" altLang="zh-TW" dirty="0">
                <a:solidFill>
                  <a:srgbClr val="FF0000"/>
                </a:solidFill>
              </a:rPr>
              <a:t>place-of-interest (POI) recommendations </a:t>
            </a:r>
            <a:r>
              <a:rPr lang="en-US" altLang="zh-TW" dirty="0" smtClean="0"/>
              <a:t>relying </a:t>
            </a:r>
            <a:r>
              <a:rPr lang="en-US" altLang="zh-TW" dirty="0"/>
              <a:t>on subjective users’ </a:t>
            </a:r>
            <a:endParaRPr lang="en-US" altLang="zh-TW" dirty="0" smtClean="0"/>
          </a:p>
          <a:p>
            <a:r>
              <a:rPr lang="en-US" altLang="zh-TW" dirty="0" smtClean="0"/>
              <a:t>evaluations </a:t>
            </a:r>
            <a:r>
              <a:rPr lang="en-US" altLang="zh-TW" dirty="0"/>
              <a:t>of the impact of contextual conditions 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en-US" altLang="zh-TW" dirty="0"/>
              <a:t>the </a:t>
            </a:r>
            <a:r>
              <a:rPr lang="en-US" altLang="zh-TW" dirty="0" smtClean="0"/>
              <a:t>distance of place-of-interest 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temperature (warm)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/>
              <a:t>the weather (sunny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season (spring)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time of the day </a:t>
            </a:r>
            <a:r>
              <a:rPr lang="en-US" altLang="zh-TW" dirty="0" smtClean="0"/>
              <a:t>(breakfast)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6002" y="2420692"/>
            <a:ext cx="4879513" cy="391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2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+mn-lt"/>
              </a:rPr>
              <a:t>Proactive and Distributed Approaches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45733"/>
            <a:ext cx="12192000" cy="4487689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Shopping mall -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classify the possible user behaviors (physical context) in five classes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standing, viewing, touching, carrying,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fitting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RFID sensors and a digital camera are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to detect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behaviors.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presents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using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channels: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display next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 interacting with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user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music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sounds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illustrating products (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proposed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approach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TW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prefiltering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following step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irst checks the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of the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accumulates data 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consumer’s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actions and discovers commonalities among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items that were interesting for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user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Finally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recommends personalized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 information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5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+mn-lt"/>
              </a:rPr>
              <a:t>Conversational/Adaptive Approaches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45734"/>
            <a:ext cx="12192000" cy="4478064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observing the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human/computer interactions,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recommender is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interaction state and the data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personalize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workflow.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methodology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Markov decision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 and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reinforcement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adaptation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 media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 recommender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-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able to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 online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in acquiring their goals more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efficiently than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initial strategy.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designer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limitations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existing interaction design 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designer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 to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customer relationships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web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 usage, and conversion rate.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+mn-lt"/>
              </a:rPr>
              <a:t>Music Recommender Systems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45734"/>
            <a:ext cx="12192000" cy="4478064"/>
          </a:xfrm>
        </p:spPr>
        <p:txBody>
          <a:bodyPr/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Generating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playlist from the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user’s music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library considering the current user’s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context.</a:t>
            </a:r>
          </a:p>
          <a:p>
            <a:pPr lvl="1"/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Temperature, humidity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noise,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illuminance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current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weather, weather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forecast, season, and time of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day,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place of interest (POI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a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Bayesian network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 the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state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(the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context).</a:t>
            </a:r>
          </a:p>
          <a:p>
            <a:pPr lvl="1"/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must explicitly express their preferences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possible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 dimensions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recommending music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user is reading web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documents.</a:t>
            </a:r>
          </a:p>
          <a:p>
            <a:pPr lvl="1"/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page and Music lyrics and its online reviews are represented as text documents </a:t>
            </a:r>
          </a:p>
          <a:p>
            <a:pPr lvl="1"/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computed the emotion distributions from the term frequencies of two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14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70669" cy="1450757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+mn-lt"/>
              </a:rPr>
              <a:t>Challenges and </a:t>
            </a:r>
            <a:r>
              <a:rPr lang="en-US" altLang="zh-TW" dirty="0">
                <a:latin typeface="+mn-lt"/>
              </a:rPr>
              <a:t>Future Research </a:t>
            </a:r>
            <a:r>
              <a:rPr lang="en-US" altLang="zh-TW" dirty="0">
                <a:latin typeface="+mn-lt"/>
              </a:rPr>
              <a:t>Directions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913110"/>
            <a:ext cx="12192000" cy="4410687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deepen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understanding of various ways of incorporating context into recommender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exploration of the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prefiltering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postfiltering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contextual modeling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paradigms</a:t>
            </a:r>
          </a:p>
          <a:p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 and weaknesses of each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paradigm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determining the utility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different contextual information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respect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different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paradigms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Prefiltering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 </a:t>
            </a:r>
            <a:r>
              <a:rPr lang="en-US" altLang="zh-TW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Girlfriend, Theater, Saturday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can be generalized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altLang="zh-TW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Friend, </a:t>
            </a:r>
            <a:r>
              <a:rPr lang="en-US" altLang="zh-TW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AnyPlace</a:t>
            </a:r>
            <a:r>
              <a:rPr lang="en-US" altLang="zh-TW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Saturday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zh-TW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= (</a:t>
            </a:r>
            <a:r>
              <a:rPr lang="en-US" altLang="zh-TW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NotAlone</a:t>
            </a:r>
            <a:r>
              <a:rPr lang="en-US" altLang="zh-TW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Theater</a:t>
            </a:r>
            <a:r>
              <a:rPr lang="en-US" altLang="zh-TW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TW" alt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AnyTime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)…</a:t>
            </a:r>
          </a:p>
          <a:p>
            <a:pPr lvl="1"/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contextual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can be split into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components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utility of each piece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contextual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may be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information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(weekday versus weekend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useful for </a:t>
            </a:r>
            <a:r>
              <a:rPr lang="en-US" altLang="zh-TW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prefiltering</a:t>
            </a:r>
            <a:endParaRPr lang="en-US" altLang="zh-TW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Weather information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(sunny versus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rainy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useful for </a:t>
            </a:r>
            <a:r>
              <a:rPr lang="en-US" altLang="zh-TW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postfiltering</a:t>
            </a:r>
            <a:endParaRPr lang="en-US" altLang="zh-TW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52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</a:rPr>
              <a:t>GOAL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3184" y="1845734"/>
            <a:ext cx="11678816" cy="4023360"/>
          </a:xfrm>
        </p:spPr>
        <p:txBody>
          <a:bodyPr>
            <a:normAutofit/>
          </a:bodyPr>
          <a:lstStyle/>
          <a:p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context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defined and used in recommender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intelligent and useful recommendations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8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Context in Recommender Systems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4261" y="1845734"/>
            <a:ext cx="11290434" cy="4023360"/>
          </a:xfrm>
        </p:spPr>
        <p:txBody>
          <a:bodyPr>
            <a:no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Assuming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existence of certain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time, location, and the purchasing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  <a:p>
            <a:pPr lvl="1"/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Assuming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each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factors can have a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factor, for example, can be defined in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terms of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seconds, minutes, hours, days, months,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years</a:t>
            </a:r>
          </a:p>
          <a:p>
            <a:pPr lvl="1"/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context that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following two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recommender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may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about these contextual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</a:p>
          <a:p>
            <a:pPr lvl="1"/>
            <a:r>
              <a:rPr lang="en-US" altLang="zh-TW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contextual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change over time</a:t>
            </a:r>
            <a:endParaRPr lang="zh-TW" alt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5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70C0"/>
                </a:solidFill>
                <a:latin typeface="+mn-lt"/>
              </a:rPr>
              <a:t>What a Recommender System Knows</a:t>
            </a:r>
            <a:br>
              <a:rPr lang="en-US" altLang="zh-TW" dirty="0">
                <a:solidFill>
                  <a:srgbClr val="0070C0"/>
                </a:solidFill>
                <a:latin typeface="+mn-lt"/>
              </a:rPr>
            </a:br>
            <a:r>
              <a:rPr lang="en-US" altLang="zh-TW" dirty="0">
                <a:solidFill>
                  <a:srgbClr val="0070C0"/>
                </a:solidFill>
                <a:latin typeface="+mn-lt"/>
              </a:rPr>
              <a:t>About Contextual Factors</a:t>
            </a:r>
            <a:endParaRPr lang="zh-TW" alt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45734"/>
            <a:ext cx="12192000" cy="4499082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Classify </a:t>
            </a:r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knowledge </a:t>
            </a:r>
            <a: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recommender system about the contextual </a:t>
            </a:r>
            <a: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lang="zh-TW" alt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Fully observable</a:t>
            </a:r>
          </a:p>
          <a:p>
            <a:pPr lvl="2"/>
            <a:r>
              <a:rPr lang="en-US" altLang="zh-TW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recommendations are made, everything was known explicitly</a:t>
            </a:r>
          </a:p>
          <a:p>
            <a:pPr lvl="3">
              <a:lnSpc>
                <a:spcPct val="100000"/>
              </a:lnSpc>
            </a:pPr>
            <a:r>
              <a:rPr lang="en-US" altLang="zh-TW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context factors categories</a:t>
            </a:r>
            <a:r>
              <a:rPr lang="zh-TW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altLang="zh-TW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PurchasingPurpose</a:t>
            </a:r>
            <a:r>
              <a:rPr lang="en-US" altLang="zh-TW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zh-TW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ShoppingCompanion</a:t>
            </a:r>
            <a:r>
              <a:rPr lang="en-US" altLang="zh-TW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factors </a:t>
            </a:r>
          </a:p>
          <a:p>
            <a:pPr lvl="3">
              <a:lnSpc>
                <a:spcPct val="100000"/>
              </a:lnSpc>
            </a:pPr>
            <a:r>
              <a:rPr lang="en-US" altLang="zh-TW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structure</a:t>
            </a:r>
            <a:r>
              <a:rPr lang="zh-TW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weekday, weekend, and holiday </a:t>
            </a:r>
          </a:p>
          <a:p>
            <a:pPr lvl="3">
              <a:lnSpc>
                <a:spcPct val="100000"/>
              </a:lnSpc>
            </a:pPr>
            <a:r>
              <a:rPr lang="en-US" altLang="zh-TW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values </a:t>
            </a:r>
            <a:r>
              <a:rPr lang="en-US" altLang="zh-TW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contextual factors at the recommendation time</a:t>
            </a:r>
            <a:r>
              <a:rPr lang="zh-TW" alt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this purchase is made, with whom, and for </a:t>
            </a:r>
            <a:r>
              <a:rPr lang="en-US" altLang="zh-TW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whom</a:t>
            </a:r>
            <a:br>
              <a:rPr lang="en-US" altLang="zh-TW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Partially observable</a:t>
            </a:r>
          </a:p>
          <a:p>
            <a:pPr lvl="2"/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information </a:t>
            </a:r>
            <a:r>
              <a:rPr lang="en-US" altLang="zh-TW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contextual factors is explicitly</a:t>
            </a: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not their </a:t>
            </a: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  <a:p>
            <a:pPr lvl="2"/>
            <a:endParaRPr lang="en-US" altLang="zh-TW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Unobservable</a:t>
            </a:r>
          </a:p>
          <a:p>
            <a:pPr lvl="2"/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altLang="zh-TW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</a:t>
            </a:r>
            <a:r>
              <a:rPr lang="en-US" altLang="zh-TW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factors </a:t>
            </a:r>
            <a:r>
              <a:rPr lang="en-US" altLang="zh-TW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explicitly</a:t>
            </a:r>
            <a:endParaRPr lang="zh-TW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02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00671" cy="1450757"/>
          </a:xfrm>
        </p:spPr>
        <p:txBody>
          <a:bodyPr/>
          <a:lstStyle/>
          <a:p>
            <a:r>
              <a:rPr lang="en-US" altLang="zh-TW" dirty="0">
                <a:solidFill>
                  <a:srgbClr val="0070C0"/>
                </a:solidFill>
                <a:latin typeface="+mn-lt"/>
              </a:rPr>
              <a:t>How Contextual </a:t>
            </a:r>
            <a:r>
              <a:rPr lang="en-US" altLang="zh-TW" dirty="0" smtClean="0">
                <a:solidFill>
                  <a:srgbClr val="0070C0"/>
                </a:solidFill>
                <a:latin typeface="+mn-lt"/>
              </a:rPr>
              <a:t>Factors Change </a:t>
            </a:r>
            <a:r>
              <a:rPr lang="en-US" altLang="zh-TW" dirty="0">
                <a:solidFill>
                  <a:srgbClr val="0070C0"/>
                </a:solidFill>
                <a:latin typeface="+mn-lt"/>
              </a:rPr>
              <a:t>over Time</a:t>
            </a:r>
            <a:endParaRPr lang="zh-TW" alt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38" y="1737360"/>
            <a:ext cx="11395757" cy="4532811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634967" y="3480545"/>
            <a:ext cx="3491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i="1" dirty="0">
                <a:solidFill>
                  <a:srgbClr val="FF0000"/>
                </a:solidFill>
              </a:rPr>
              <a:t>representational view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8365501" y="4637315"/>
            <a:ext cx="2635291" cy="6718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V="1">
            <a:off x="8365501" y="4637315"/>
            <a:ext cx="2635291" cy="6718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17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Representing and Modeling Context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9507" y="1845734"/>
            <a:ext cx="11636944" cy="402336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profile and a target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 to predict user’s rating for that item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user-item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pairs</a:t>
            </a:r>
          </a:p>
          <a:p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: Users </a:t>
            </a:r>
            <a:r>
              <a:rPr lang="zh-TW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Items</a:t>
            </a:r>
            <a:r>
              <a:rPr lang="zh-TW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－＞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Ratings 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user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profile,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target item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context factors to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 user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preferences on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unseen items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TW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zh-TW" altLang="en-US" dirty="0"/>
              <a:t> </a:t>
            </a:r>
            <a:r>
              <a:rPr lang="en-US" altLang="zh-TW" dirty="0"/>
              <a:t>×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zh-TW" altLang="en-US" dirty="0"/>
              <a:t> </a:t>
            </a:r>
            <a:r>
              <a:rPr lang="en-US" altLang="zh-TW" dirty="0"/>
              <a:t>×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Contexts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－＞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Ratings</a:t>
            </a:r>
          </a:p>
          <a:p>
            <a:endParaRPr lang="en-US" altLang="zh-TW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contextual information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(representational views)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obtained from users themselves or </a:t>
            </a: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sensors.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contextual information(interactional views)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derived or inferred from other observed data.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79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-310325"/>
            <a:ext cx="10732168" cy="1450757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+mn-lt"/>
              </a:rPr>
              <a:t>Paradigms for </a:t>
            </a:r>
            <a:r>
              <a:rPr lang="en-US" altLang="zh-TW" dirty="0">
                <a:latin typeface="+mn-lt"/>
              </a:rPr>
              <a:t>Using Contextual </a:t>
            </a:r>
            <a:r>
              <a:rPr lang="en-US" altLang="zh-TW" dirty="0">
                <a:latin typeface="+mn-lt"/>
              </a:rPr>
              <a:t>Information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55058"/>
            <a:ext cx="10058400" cy="402336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32" y="1068404"/>
            <a:ext cx="11099916" cy="514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4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+mn-lt"/>
              </a:rPr>
              <a:t>Contextual </a:t>
            </a:r>
            <a:r>
              <a:rPr lang="en-US" altLang="zh-TW" dirty="0" err="1">
                <a:latin typeface="+mn-lt"/>
              </a:rPr>
              <a:t>Prefiltering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" y="1845733"/>
            <a:ext cx="12192000" cy="4475553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essentially serves as a query (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filter) for selecting relevant rating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data.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wants to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a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movie on Saturday, only the Saturday rating </a:t>
            </a: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is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recommend movies</a:t>
            </a:r>
            <a:r>
              <a:rPr lang="en-US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exact context sometimes can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too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Generalizes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filtering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 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i="1" dirty="0" smtClean="0">
                <a:solidFill>
                  <a:srgbClr val="FF0000"/>
                </a:solidFill>
              </a:rPr>
              <a:t>Saturday -&gt;Weekend</a:t>
            </a:r>
          </a:p>
          <a:p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item-splitting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each item is split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several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fictitious items based on the different contexts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micro-profiling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splits the user profile into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subprofiles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(possibly overlapping)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representing the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user in a particular context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0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+mn-lt"/>
              </a:rPr>
              <a:t>Contextual </a:t>
            </a:r>
            <a:r>
              <a:rPr lang="en-US" altLang="zh-TW" dirty="0" err="1">
                <a:latin typeface="+mn-lt"/>
              </a:rPr>
              <a:t>Postfiltering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19175"/>
            <a:ext cx="12192000" cy="4514248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Generating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ranked list of all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candidate items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which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top-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recommendations.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contextual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to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 the obtained recommendation list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user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filtering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that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irrelevant in a given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context.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adjusting the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ranking of recommendations in the list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TW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person wants to see a movie on a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weekend -&gt; on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weekends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user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watches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comedies -&gt; filter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all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noncomedies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list.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Heuristic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postfiltering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 common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 characteristics (attributes) for a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user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given context (for example,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actors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watch in a given context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model-based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postfiltering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approaches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build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predictive models that calculate the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with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the user chooses a certain type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item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given context (for example, likelihood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choosing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movies of a certain genre in a given context)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FFF0-1598-4764-A074-E61E8E00EB78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7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11603</TotalTime>
  <Words>1333</Words>
  <Application>Microsoft Office PowerPoint</Application>
  <PresentationFormat>寬螢幕</PresentationFormat>
  <Paragraphs>167</Paragraphs>
  <Slides>16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Calibri</vt:lpstr>
      <vt:lpstr>Calibri Light</vt:lpstr>
      <vt:lpstr>Times New Roman</vt:lpstr>
      <vt:lpstr>回顧</vt:lpstr>
      <vt:lpstr>Context-Aware Recommender Systems</vt:lpstr>
      <vt:lpstr>GOAL</vt:lpstr>
      <vt:lpstr>Context in Recommender Systems</vt:lpstr>
      <vt:lpstr>What a Recommender System Knows About Contextual Factors</vt:lpstr>
      <vt:lpstr>How Contextual Factors Change over Time</vt:lpstr>
      <vt:lpstr>Representing and Modeling Context</vt:lpstr>
      <vt:lpstr>Paradigms for Using Contextual Information</vt:lpstr>
      <vt:lpstr>Contextual Prefiltering</vt:lpstr>
      <vt:lpstr>Contextual Postfiltering</vt:lpstr>
      <vt:lpstr>Contextual Modeling</vt:lpstr>
      <vt:lpstr>Key CARS Applications</vt:lpstr>
      <vt:lpstr>Travel Guides</vt:lpstr>
      <vt:lpstr>Proactive and Distributed Approaches</vt:lpstr>
      <vt:lpstr>Conversational/Adaptive Approaches</vt:lpstr>
      <vt:lpstr>Music Recommender Systems</vt:lpstr>
      <vt:lpstr>Challenges and Future Research Directions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Context-Aware Recommender Systems</dc:title>
  <dc:creator>林睿祥</dc:creator>
  <cp:lastModifiedBy>林睿祥</cp:lastModifiedBy>
  <cp:revision>71</cp:revision>
  <dcterms:created xsi:type="dcterms:W3CDTF">2015-04-06T23:53:26Z</dcterms:created>
  <dcterms:modified xsi:type="dcterms:W3CDTF">2015-04-16T01:29:56Z</dcterms:modified>
</cp:coreProperties>
</file>