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3FCF6-A68C-4927-B9B9-0C33EAB7275B}" type="datetimeFigureOut">
              <a:rPr lang="zh-TW" altLang="en-US" smtClean="0"/>
              <a:t>2015/1/6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C5DC2-0190-453A-88C7-4B594C9A20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9788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C5DC2-0190-453A-88C7-4B594C9A205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0323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9D5B-309C-4197-8072-8F5D9F839DA7}" type="datetime1">
              <a:rPr lang="zh-TW" altLang="en-US" smtClean="0"/>
              <a:t>2015/1/6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FDC0-FB9B-43D5-916B-3DBDBB5229F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39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478E-8F40-4C62-8EFD-E5679FF809BF}" type="datetime1">
              <a:rPr lang="zh-TW" altLang="en-US" smtClean="0"/>
              <a:t>2015/1/6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FDC0-FB9B-43D5-916B-3DBDBB5229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7231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AA48-CA27-4D4B-9C50-3D4B7CC4F24F}" type="datetime1">
              <a:rPr lang="zh-TW" altLang="en-US" smtClean="0"/>
              <a:t>2015/1/6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FDC0-FB9B-43D5-916B-3DBDBB5229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5070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865D-38AC-4AE3-BE5F-9603A017828D}" type="datetime1">
              <a:rPr lang="zh-TW" altLang="en-US" smtClean="0"/>
              <a:t>2015/1/6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FDC0-FB9B-43D5-916B-3DBDBB5229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732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0A07-E5AF-4871-A0BB-692CD8DC0C12}" type="datetime1">
              <a:rPr lang="zh-TW" altLang="en-US" smtClean="0"/>
              <a:t>2015/1/6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FDC0-FB9B-43D5-916B-3DBDBB5229F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699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BD1-5777-424F-BE54-29F0A6B994D2}" type="datetime1">
              <a:rPr lang="zh-TW" altLang="en-US" smtClean="0"/>
              <a:t>2015/1/6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FDC0-FB9B-43D5-916B-3DBDBB5229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44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8FD7-27E2-4447-A13B-20EDC83D9383}" type="datetime1">
              <a:rPr lang="zh-TW" altLang="en-US" smtClean="0"/>
              <a:t>2015/1/6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FDC0-FB9B-43D5-916B-3DBDBB5229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797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F3C5-16D0-4E2B-8D54-617DC93C2D6D}" type="datetime1">
              <a:rPr lang="zh-TW" altLang="en-US" smtClean="0"/>
              <a:t>2015/1/6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FDC0-FB9B-43D5-916B-3DBDBB5229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1476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5FF2-EB69-4C6E-9F83-ACCF171397D4}" type="datetime1">
              <a:rPr lang="zh-TW" altLang="en-US" smtClean="0"/>
              <a:t>2015/1/6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FDC0-FB9B-43D5-916B-3DBDBB5229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744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B42A932-4DCD-4135-8298-A93FAD382AE6}" type="datetime1">
              <a:rPr lang="zh-TW" altLang="en-US" smtClean="0"/>
              <a:t>2015/1/6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64FDC0-FB9B-43D5-916B-3DBDBB5229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7218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F59D-86D4-41BB-861E-CF88B30CE4A7}" type="datetime1">
              <a:rPr lang="zh-TW" altLang="en-US" smtClean="0"/>
              <a:t>2015/1/6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FDC0-FB9B-43D5-916B-3DBDBB5229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988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2DD999B-4198-4926-BB0A-5735B608722C}" type="datetime1">
              <a:rPr lang="zh-TW" altLang="en-US" smtClean="0"/>
              <a:t>2015/1/6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D64FDC0-FB9B-43D5-916B-3DBDBB5229F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86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6.png"/><Relationship Id="rId3" Type="http://schemas.openxmlformats.org/officeDocument/2006/relationships/hyperlink" Target="http://wiki.mbalib.com/zh-tw/%E8%92%99%E7%89%B9%E5%8D%A1%E7%BD%97%E6%96%B9%E6%B3%95" TargetMode="Externa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5.png"/><Relationship Id="rId2" Type="http://schemas.openxmlformats.org/officeDocument/2006/relationships/hyperlink" Target="http://ccckmit.wikidot.com/st:markovchain" TargetMode="External"/><Relationship Id="rId16" Type="http://schemas.openxmlformats.org/officeDocument/2006/relationships/hyperlink" Target="http://zh.wikipedia.org/wiki/&#29380;&#21033;&#20811;&#38647;&#20998;&#24067;" TargetMode="External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7.png"/><Relationship Id="rId4" Type="http://schemas.openxmlformats.org/officeDocument/2006/relationships/hyperlink" Target="http://ccckmit.wikidot.com/st:gibbssampling" TargetMode="External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hyperlink" Target="http://en.wikipedia.org/wiki/Limited-memory_BFGS" TargetMode="External"/><Relationship Id="rId10" Type="http://schemas.openxmlformats.org/officeDocument/2006/relationships/image" Target="../media/image48.png"/><Relationship Id="rId4" Type="http://schemas.openxmlformats.org/officeDocument/2006/relationships/hyperlink" Target="http://en.wikipedia.org/wiki/Multinomial_logistic_regression" TargetMode="External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/>
              <a:t>Mobile App Classification with Enriched Contextual Information</a:t>
            </a:r>
            <a:endParaRPr lang="zh-TW" altLang="en-US" sz="5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smtClean="0"/>
              <a:t>2014.12.26</a:t>
            </a:r>
            <a:endParaRPr lang="zh-TW" altLang="en-US" sz="5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FDC0-FB9B-43D5-916B-3DBDBB5229F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499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Mobile App Classification with Enriched Contextual </a:t>
            </a:r>
            <a:r>
              <a:rPr lang="en-US" altLang="zh-TW" dirty="0"/>
              <a:t>I</a:t>
            </a:r>
            <a:r>
              <a:rPr lang="en-US" altLang="zh-TW" dirty="0" smtClean="0"/>
              <a:t>nformation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131734"/>
          </a:xfrm>
        </p:spPr>
        <p:txBody>
          <a:bodyPr/>
          <a:lstStyle/>
          <a:p>
            <a:r>
              <a:rPr lang="en-US" altLang="zh-TW" dirty="0"/>
              <a:t>EXPERIMENTAL </a:t>
            </a:r>
            <a:r>
              <a:rPr lang="en-US" altLang="zh-TW" dirty="0" smtClean="0"/>
              <a:t>RESULTS</a:t>
            </a:r>
          </a:p>
          <a:p>
            <a:pPr lvl="1"/>
            <a:r>
              <a:rPr lang="en-US" altLang="zh-TW" dirty="0"/>
              <a:t>Experimental Set Up </a:t>
            </a:r>
            <a:r>
              <a:rPr lang="en-US" altLang="zh-TW" dirty="0" smtClean="0"/>
              <a:t>and </a:t>
            </a:r>
            <a:r>
              <a:rPr lang="en-US" altLang="zh-TW" dirty="0"/>
              <a:t>Data </a:t>
            </a:r>
            <a:r>
              <a:rPr lang="en-US" altLang="zh-TW" dirty="0" smtClean="0"/>
              <a:t>Set</a:t>
            </a:r>
          </a:p>
          <a:p>
            <a:pPr lvl="2"/>
            <a:r>
              <a:rPr lang="zh-TW" altLang="en-US" dirty="0" smtClean="0"/>
              <a:t>本實驗在</a:t>
            </a:r>
            <a:r>
              <a:rPr lang="en-US" altLang="zh-TW" dirty="0" smtClean="0"/>
              <a:t>2007-2008</a:t>
            </a:r>
            <a:r>
              <a:rPr lang="zh-TW" altLang="en-US" dirty="0" smtClean="0"/>
              <a:t>年中收集</a:t>
            </a:r>
            <a:r>
              <a:rPr lang="en-US" altLang="zh-TW" dirty="0" smtClean="0"/>
              <a:t>443</a:t>
            </a:r>
            <a:r>
              <a:rPr lang="zh-TW" altLang="en-US" dirty="0" smtClean="0"/>
              <a:t>為使用者的手機資料，使用者須先安裝可收集資料的</a:t>
            </a:r>
            <a:r>
              <a:rPr lang="en-US" altLang="zh-TW" dirty="0" smtClean="0"/>
              <a:t>client</a:t>
            </a:r>
            <a:r>
              <a:rPr lang="zh-TW" altLang="en-US" dirty="0" smtClean="0"/>
              <a:t>端程式在手機裡，而</a:t>
            </a:r>
            <a:r>
              <a:rPr lang="en-US" altLang="zh-TW" dirty="0" smtClean="0"/>
              <a:t>server</a:t>
            </a:r>
            <a:r>
              <a:rPr lang="zh-TW" altLang="en-US" dirty="0" smtClean="0"/>
              <a:t>端會接收到使用者的</a:t>
            </a:r>
            <a:r>
              <a:rPr lang="en-US" altLang="zh-TW" dirty="0" smtClean="0"/>
              <a:t>context logs</a:t>
            </a:r>
            <a:r>
              <a:rPr lang="zh-TW" altLang="en-US" dirty="0" smtClean="0"/>
              <a:t>，</a:t>
            </a:r>
            <a:r>
              <a:rPr lang="en-US" altLang="zh-TW" dirty="0" smtClean="0"/>
              <a:t>443</a:t>
            </a:r>
            <a:r>
              <a:rPr lang="zh-TW" altLang="en-US" dirty="0" smtClean="0"/>
              <a:t>個使用者共有</a:t>
            </a:r>
            <a:r>
              <a:rPr lang="en-US" altLang="zh-TW" dirty="0" smtClean="0"/>
              <a:t>680</a:t>
            </a:r>
            <a:r>
              <a:rPr lang="zh-TW" altLang="en-US" dirty="0" smtClean="0"/>
              <a:t>支不同的</a:t>
            </a:r>
            <a:r>
              <a:rPr lang="en-US" altLang="zh-TW" dirty="0" smtClean="0"/>
              <a:t>app</a:t>
            </a:r>
            <a:r>
              <a:rPr lang="zh-TW" altLang="en-US" dirty="0" smtClean="0"/>
              <a:t>，總共收集了</a:t>
            </a:r>
            <a:r>
              <a:rPr lang="en-US" altLang="zh-TW" dirty="0" smtClean="0"/>
              <a:t>8,852,187context records,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TABLE</a:t>
            </a:r>
            <a:r>
              <a:rPr lang="zh-TW" altLang="en-US" dirty="0" smtClean="0"/>
              <a:t> </a:t>
            </a:r>
            <a:r>
              <a:rPr lang="en-US" altLang="zh-TW" dirty="0" smtClean="0"/>
              <a:t>4</a:t>
            </a:r>
            <a:r>
              <a:rPr lang="zh-TW" altLang="en-US" dirty="0" smtClean="0"/>
              <a:t> 為</a:t>
            </a:r>
            <a:r>
              <a:rPr lang="en-US" altLang="zh-TW" dirty="0" smtClean="0"/>
              <a:t>context</a:t>
            </a:r>
            <a:r>
              <a:rPr lang="zh-TW" altLang="en-US" dirty="0" smtClean="0"/>
              <a:t>資料集合中包含的資料元素。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Fig. 7.</a:t>
            </a:r>
            <a:r>
              <a:rPr lang="zh-TW" altLang="en-US" dirty="0"/>
              <a:t> </a:t>
            </a:r>
            <a:r>
              <a:rPr lang="en-US" altLang="zh-TW" dirty="0" smtClean="0"/>
              <a:t>(a)</a:t>
            </a:r>
            <a:r>
              <a:rPr lang="zh-TW" altLang="en-US" dirty="0" smtClean="0"/>
              <a:t>是</a:t>
            </a:r>
            <a:r>
              <a:rPr lang="en-US" altLang="zh-TW" dirty="0" smtClean="0"/>
              <a:t>app</a:t>
            </a:r>
            <a:r>
              <a:rPr lang="zh-TW" altLang="en-US" dirty="0" smtClean="0"/>
              <a:t>數量與名稱長度的關係圖</a:t>
            </a:r>
            <a:endParaRPr lang="en-US" altLang="zh-TW" dirty="0" smtClean="0"/>
          </a:p>
          <a:p>
            <a:pPr lvl="2"/>
            <a:r>
              <a:rPr lang="en-US" altLang="zh-TW" dirty="0"/>
              <a:t>Fig. 7.</a:t>
            </a:r>
            <a:r>
              <a:rPr lang="zh-TW" altLang="en-US" dirty="0"/>
              <a:t> </a:t>
            </a:r>
            <a:r>
              <a:rPr lang="en-US" altLang="zh-TW" dirty="0" smtClean="0"/>
              <a:t>(b)</a:t>
            </a:r>
            <a:r>
              <a:rPr lang="zh-TW" altLang="en-US" dirty="0"/>
              <a:t>是</a:t>
            </a:r>
            <a:r>
              <a:rPr lang="en-US" altLang="zh-TW" dirty="0" smtClean="0"/>
              <a:t>app</a:t>
            </a:r>
            <a:r>
              <a:rPr lang="zh-TW" altLang="en-US" dirty="0" smtClean="0"/>
              <a:t>名稱字數</a:t>
            </a:r>
            <a:r>
              <a:rPr lang="en-US" altLang="zh-TW" dirty="0" smtClean="0"/>
              <a:t>(</a:t>
            </a:r>
            <a:r>
              <a:rPr lang="zh-TW" altLang="en-US" dirty="0"/>
              <a:t>不</a:t>
            </a:r>
            <a:r>
              <a:rPr lang="zh-TW" altLang="en-US" dirty="0" smtClean="0"/>
              <a:t>重</a:t>
            </a:r>
            <a:r>
              <a:rPr lang="zh-TW" altLang="en-US" dirty="0"/>
              <a:t>覆</a:t>
            </a:r>
            <a:r>
              <a:rPr lang="en-US" altLang="zh-TW" dirty="0" smtClean="0"/>
              <a:t>)</a:t>
            </a:r>
            <a:r>
              <a:rPr lang="zh-TW" altLang="en-US" dirty="0" smtClean="0"/>
              <a:t>與單字在現時資料出現頻率的關係圖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TABLE</a:t>
            </a:r>
            <a:r>
              <a:rPr lang="zh-TW" altLang="en-US" dirty="0" smtClean="0"/>
              <a:t> </a:t>
            </a:r>
            <a:r>
              <a:rPr lang="en-US" altLang="zh-TW" dirty="0" smtClean="0"/>
              <a:t>5</a:t>
            </a:r>
            <a:r>
              <a:rPr lang="zh-TW" altLang="en-US" dirty="0" smtClean="0"/>
              <a:t>我們將預先定義分類分成兩個階層</a:t>
            </a:r>
            <a:endParaRPr lang="en-US" altLang="zh-TW" dirty="0"/>
          </a:p>
          <a:p>
            <a:pPr lvl="2"/>
            <a:r>
              <a:rPr lang="zh-TW" altLang="en-US" dirty="0"/>
              <a:t>由</a:t>
            </a:r>
            <a:r>
              <a:rPr lang="zh-TW" altLang="en-US" dirty="0" smtClean="0"/>
              <a:t>三位對</a:t>
            </a:r>
            <a:r>
              <a:rPr lang="en-US" altLang="zh-TW" dirty="0" smtClean="0"/>
              <a:t>app</a:t>
            </a:r>
            <a:r>
              <a:rPr lang="zh-TW" altLang="en-US" dirty="0" smtClean="0"/>
              <a:t>分類熟悉的人將</a:t>
            </a:r>
            <a:r>
              <a:rPr lang="en-US" altLang="zh-TW" dirty="0" smtClean="0"/>
              <a:t>680</a:t>
            </a:r>
            <a:r>
              <a:rPr lang="zh-TW" altLang="en-US" dirty="0" smtClean="0"/>
              <a:t>支</a:t>
            </a:r>
            <a:r>
              <a:rPr lang="en-US" altLang="zh-TW" dirty="0" smtClean="0"/>
              <a:t>app</a:t>
            </a:r>
            <a:r>
              <a:rPr lang="zh-TW" altLang="en-US" dirty="0" smtClean="0"/>
              <a:t>依</a:t>
            </a:r>
            <a:r>
              <a:rPr lang="en-US" altLang="zh-TW" dirty="0" smtClean="0"/>
              <a:t>TABLE</a:t>
            </a:r>
            <a:r>
              <a:rPr lang="zh-TW" altLang="en-US" dirty="0" smtClean="0"/>
              <a:t> </a:t>
            </a:r>
            <a:r>
              <a:rPr lang="en-US" altLang="zh-TW" dirty="0" smtClean="0"/>
              <a:t>5</a:t>
            </a:r>
            <a:r>
              <a:rPr lang="zh-TW" altLang="en-US" dirty="0" smtClean="0"/>
              <a:t>做最適當的分類，最後</a:t>
            </a:r>
            <a:endParaRPr lang="en-US" altLang="zh-TW" dirty="0" smtClean="0"/>
          </a:p>
          <a:p>
            <a:pPr marL="384048" lvl="2" indent="0">
              <a:buNone/>
            </a:pPr>
            <a:r>
              <a:rPr lang="zh-TW" altLang="en-US" dirty="0" smtClean="0"/>
              <a:t>    結果超過</a:t>
            </a:r>
            <a:r>
              <a:rPr lang="en-US" altLang="zh-TW" dirty="0" smtClean="0"/>
              <a:t>95%</a:t>
            </a:r>
            <a:r>
              <a:rPr lang="zh-TW" altLang="en-US" dirty="0" smtClean="0"/>
              <a:t>的</a:t>
            </a:r>
            <a:r>
              <a:rPr lang="en-US" altLang="zh-TW" dirty="0" smtClean="0"/>
              <a:t>app</a:t>
            </a:r>
            <a:r>
              <a:rPr lang="zh-TW" altLang="en-US" dirty="0" smtClean="0"/>
              <a:t>被三人分類在相同的預先定義分類中。</a:t>
            </a:r>
            <a:endParaRPr lang="en-US" altLang="zh-TW" dirty="0" smtClean="0"/>
          </a:p>
          <a:p>
            <a:pPr lvl="2"/>
            <a:r>
              <a:rPr lang="zh-TW" altLang="en-US" dirty="0"/>
              <a:t> </a:t>
            </a:r>
            <a:r>
              <a:rPr lang="en-US" altLang="zh-TW" dirty="0"/>
              <a:t>Fig. 8.</a:t>
            </a:r>
            <a:r>
              <a:rPr lang="zh-TW" altLang="en-US" dirty="0"/>
              <a:t>為</a:t>
            </a:r>
            <a:r>
              <a:rPr lang="en-US" altLang="zh-TW" dirty="0"/>
              <a:t>680</a:t>
            </a:r>
            <a:r>
              <a:rPr lang="zh-TW" altLang="en-US" dirty="0"/>
              <a:t>支</a:t>
            </a:r>
            <a:r>
              <a:rPr lang="en-US" altLang="zh-TW" dirty="0"/>
              <a:t>app</a:t>
            </a:r>
            <a:r>
              <a:rPr lang="zh-TW" altLang="en-US" dirty="0"/>
              <a:t>分類到第一層預先分類的分配</a:t>
            </a:r>
            <a:r>
              <a:rPr lang="zh-TW" altLang="en-US" dirty="0" smtClean="0"/>
              <a:t>圖。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853" y="3579541"/>
            <a:ext cx="4012226" cy="213728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770" y="3142273"/>
            <a:ext cx="4835933" cy="306895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769" y="3000445"/>
            <a:ext cx="4953231" cy="332229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78" y="4873082"/>
            <a:ext cx="6141489" cy="1984917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FDC0-FB9B-43D5-916B-3DBDBB5229F9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76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871" y="5584628"/>
            <a:ext cx="1143000" cy="3714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871" y="5030214"/>
            <a:ext cx="1152525" cy="355362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Mobile App Classification with Enriched Contextual </a:t>
            </a:r>
            <a:r>
              <a:rPr lang="en-US" altLang="zh-TW" dirty="0"/>
              <a:t>I</a:t>
            </a:r>
            <a:r>
              <a:rPr lang="en-US" altLang="zh-TW" dirty="0" smtClean="0"/>
              <a:t>nformation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737359"/>
            <a:ext cx="10058400" cy="4887376"/>
          </a:xfrm>
        </p:spPr>
        <p:txBody>
          <a:bodyPr>
            <a:normAutofit/>
          </a:bodyPr>
          <a:lstStyle/>
          <a:p>
            <a:r>
              <a:rPr lang="en-US" altLang="zh-TW" dirty="0"/>
              <a:t>EXPERIMENTAL </a:t>
            </a:r>
            <a:r>
              <a:rPr lang="en-US" altLang="zh-TW" dirty="0" smtClean="0"/>
              <a:t>RESULTS</a:t>
            </a:r>
          </a:p>
          <a:p>
            <a:pPr lvl="1"/>
            <a:r>
              <a:rPr lang="en-US" altLang="zh-TW" dirty="0" smtClean="0"/>
              <a:t>Benchmark Methods</a:t>
            </a:r>
          </a:p>
          <a:p>
            <a:pPr lvl="2"/>
            <a:r>
              <a:rPr lang="zh-TW" altLang="en-US" dirty="0"/>
              <a:t>以</a:t>
            </a:r>
            <a:r>
              <a:rPr lang="zh-TW" altLang="en-US" dirty="0" smtClean="0"/>
              <a:t>兩種最先進的方法來分類：</a:t>
            </a:r>
            <a:endParaRPr lang="en-US" altLang="zh-TW" dirty="0" smtClean="0"/>
          </a:p>
          <a:p>
            <a:pPr lvl="3"/>
            <a:r>
              <a:rPr lang="en-US" altLang="zh-TW" b="1" dirty="0"/>
              <a:t>Word Vector based App Classifier </a:t>
            </a:r>
            <a:r>
              <a:rPr lang="en-US" altLang="zh-TW" dirty="0"/>
              <a:t>(WVAC</a:t>
            </a:r>
            <a:r>
              <a:rPr lang="en-US" altLang="zh-TW" dirty="0" smtClean="0"/>
              <a:t>)</a:t>
            </a:r>
            <a:r>
              <a:rPr lang="zh-TW" altLang="en-US" dirty="0"/>
              <a:t> ：</a:t>
            </a:r>
            <a:endParaRPr lang="en-US" altLang="zh-TW" dirty="0"/>
          </a:p>
          <a:p>
            <a:pPr lvl="4"/>
            <a:r>
              <a:rPr lang="zh-TW" altLang="en-US" dirty="0" smtClean="0"/>
              <a:t>用來找分類單字向量與</a:t>
            </a:r>
            <a:r>
              <a:rPr lang="en-US" altLang="zh-TW" dirty="0" smtClean="0"/>
              <a:t>app</a:t>
            </a:r>
            <a:r>
              <a:rPr lang="zh-TW" altLang="en-US" dirty="0" smtClean="0"/>
              <a:t>單字向量間最相似的字做為被分類的字。</a:t>
            </a:r>
            <a:endParaRPr lang="en-US" altLang="zh-TW" dirty="0" smtClean="0"/>
          </a:p>
          <a:p>
            <a:pPr lvl="3"/>
            <a:r>
              <a:rPr lang="en-US" altLang="zh-TW" b="1" dirty="0"/>
              <a:t>Hidden Topic based App Classification </a:t>
            </a:r>
            <a:r>
              <a:rPr lang="en-US" altLang="zh-TW" dirty="0"/>
              <a:t>(HTAC</a:t>
            </a:r>
            <a:r>
              <a:rPr lang="en-US" altLang="zh-TW" dirty="0" smtClean="0"/>
              <a:t>)</a:t>
            </a:r>
            <a:r>
              <a:rPr lang="zh-TW" altLang="en-US" dirty="0"/>
              <a:t> ：</a:t>
            </a:r>
            <a:endParaRPr lang="en-US" altLang="zh-TW" dirty="0"/>
          </a:p>
          <a:p>
            <a:pPr lvl="4"/>
            <a:r>
              <a:rPr lang="zh-TW" altLang="en-US" dirty="0" smtClean="0"/>
              <a:t>利用此方法先找出</a:t>
            </a:r>
            <a:r>
              <a:rPr lang="en-US" altLang="zh-TW" dirty="0" smtClean="0"/>
              <a:t>semantic topic</a:t>
            </a:r>
            <a:r>
              <a:rPr lang="zh-TW" altLang="en-US" dirty="0" smtClean="0"/>
              <a:t>後，結合</a:t>
            </a:r>
            <a:r>
              <a:rPr lang="en-US" altLang="zh-TW" dirty="0" smtClean="0"/>
              <a:t>app</a:t>
            </a:r>
            <a:r>
              <a:rPr lang="zh-TW" altLang="en-US" dirty="0" smtClean="0"/>
              <a:t>名稱單字來訓練</a:t>
            </a:r>
            <a:r>
              <a:rPr lang="en-US" altLang="zh-TW" dirty="0" err="1" smtClean="0"/>
              <a:t>MaxEnt</a:t>
            </a:r>
            <a:r>
              <a:rPr lang="zh-TW" altLang="en-US" dirty="0" smtClean="0"/>
              <a:t>做分類。</a:t>
            </a:r>
            <a:endParaRPr lang="en-US" altLang="zh-TW" dirty="0" smtClean="0"/>
          </a:p>
          <a:p>
            <a:pPr lvl="1"/>
            <a:r>
              <a:rPr lang="en-US" altLang="zh-TW" dirty="0"/>
              <a:t>Evaluation </a:t>
            </a:r>
            <a:r>
              <a:rPr lang="en-US" altLang="zh-TW" dirty="0" smtClean="0"/>
              <a:t>Metrics</a:t>
            </a:r>
          </a:p>
          <a:p>
            <a:pPr lvl="2"/>
            <a:r>
              <a:rPr lang="zh-TW" altLang="en-US" dirty="0" smtClean="0"/>
              <a:t>利用十</a:t>
            </a:r>
            <a:r>
              <a:rPr lang="zh-TW" altLang="en-US" dirty="0"/>
              <a:t>倍</a:t>
            </a:r>
            <a:r>
              <a:rPr lang="zh-TW" altLang="en-US" dirty="0" smtClean="0"/>
              <a:t>交叉驗證方法先將</a:t>
            </a:r>
            <a:r>
              <a:rPr lang="en-US" altLang="zh-TW" dirty="0" smtClean="0"/>
              <a:t>680app</a:t>
            </a:r>
            <a:r>
              <a:rPr lang="zh-TW" altLang="en-US" dirty="0" smtClean="0"/>
              <a:t>分成十份，從第一份開始當測試資料其他九份為訓練資料，最後用十輪後的平均表現，以以下三種方法去評估分類：</a:t>
            </a:r>
            <a:endParaRPr lang="en-US" altLang="zh-TW" dirty="0" smtClean="0"/>
          </a:p>
          <a:p>
            <a:pPr lvl="3"/>
            <a:r>
              <a:rPr lang="en-US" altLang="zh-TW" b="1" dirty="0"/>
              <a:t>Overall </a:t>
            </a:r>
            <a:r>
              <a:rPr lang="en-US" altLang="zh-TW" b="1" dirty="0" smtClean="0"/>
              <a:t>Precision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@K</a:t>
            </a:r>
            <a:endParaRPr lang="en-US" altLang="zh-TW" b="1" dirty="0"/>
          </a:p>
          <a:p>
            <a:pPr lvl="4"/>
            <a:r>
              <a:rPr lang="en-US" altLang="zh-TW" dirty="0" smtClean="0"/>
              <a:t>N</a:t>
            </a:r>
            <a:r>
              <a:rPr lang="zh-TW" altLang="en-US" dirty="0" smtClean="0"/>
              <a:t>表示測試資料中</a:t>
            </a:r>
            <a:r>
              <a:rPr lang="en-US" altLang="zh-TW" dirty="0" smtClean="0"/>
              <a:t>app</a:t>
            </a:r>
            <a:r>
              <a:rPr lang="zh-TW" altLang="en-US" dirty="0" smtClean="0"/>
              <a:t>的數量。</a:t>
            </a:r>
            <a:r>
              <a:rPr lang="en-US" altLang="zh-TW" dirty="0" smtClean="0"/>
              <a:t>P@K</a:t>
            </a:r>
            <a:r>
              <a:rPr lang="zh-TW" altLang="en-US" dirty="0" smtClean="0"/>
              <a:t>表示在第</a:t>
            </a:r>
            <a:r>
              <a:rPr lang="en-US" altLang="zh-TW" dirty="0" smtClean="0"/>
              <a:t>n</a:t>
            </a:r>
            <a:r>
              <a:rPr lang="zh-TW" altLang="en-US" dirty="0" smtClean="0"/>
              <a:t>輪時，前</a:t>
            </a:r>
            <a:r>
              <a:rPr lang="en-US" altLang="zh-TW" dirty="0" smtClean="0"/>
              <a:t>K</a:t>
            </a:r>
            <a:r>
              <a:rPr lang="zh-TW" altLang="en-US" dirty="0" smtClean="0"/>
              <a:t>個預測分類方法的精確度。</a:t>
            </a:r>
            <a:endParaRPr lang="en-US" altLang="zh-TW" dirty="0" smtClean="0"/>
          </a:p>
          <a:p>
            <a:pPr lvl="3"/>
            <a:r>
              <a:rPr lang="en-US" altLang="zh-TW" b="1" dirty="0"/>
              <a:t>Overall </a:t>
            </a:r>
            <a:r>
              <a:rPr lang="en-US" altLang="zh-TW" b="1" dirty="0" smtClean="0"/>
              <a:t>Recall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@K</a:t>
            </a:r>
          </a:p>
          <a:p>
            <a:pPr lvl="4"/>
            <a:r>
              <a:rPr lang="en-US" altLang="zh-TW" dirty="0" smtClean="0"/>
              <a:t>R@K</a:t>
            </a:r>
            <a:r>
              <a:rPr lang="zh-TW" altLang="en-US" dirty="0" smtClean="0"/>
              <a:t>表示</a:t>
            </a:r>
            <a:r>
              <a:rPr lang="zh-TW" altLang="en-US" dirty="0"/>
              <a:t>在第</a:t>
            </a:r>
            <a:r>
              <a:rPr lang="en-US" altLang="zh-TW" dirty="0"/>
              <a:t>n</a:t>
            </a:r>
            <a:r>
              <a:rPr lang="zh-TW" altLang="en-US" dirty="0"/>
              <a:t>輪時，前</a:t>
            </a:r>
            <a:r>
              <a:rPr lang="en-US" altLang="zh-TW" dirty="0"/>
              <a:t>K</a:t>
            </a:r>
            <a:r>
              <a:rPr lang="zh-TW" altLang="en-US" dirty="0"/>
              <a:t>個預測</a:t>
            </a:r>
            <a:r>
              <a:rPr lang="zh-TW" altLang="en-US" dirty="0" smtClean="0"/>
              <a:t>分類方法的呼應次數。</a:t>
            </a:r>
            <a:endParaRPr lang="en-US" altLang="zh-TW" b="1" dirty="0" smtClean="0"/>
          </a:p>
          <a:p>
            <a:pPr lvl="3"/>
            <a:r>
              <a:rPr lang="en-US" altLang="zh-TW" b="1" dirty="0">
                <a:solidFill>
                  <a:schemeClr val="accent3"/>
                </a:solidFill>
              </a:rPr>
              <a:t>Overall </a:t>
            </a:r>
            <a:r>
              <a:rPr lang="zh-TW" altLang="en-US" i="1" dirty="0">
                <a:solidFill>
                  <a:schemeClr val="accent3"/>
                </a:solidFill>
              </a:rPr>
              <a:t> </a:t>
            </a:r>
            <a:r>
              <a:rPr lang="zh-TW" altLang="en-US" i="1" dirty="0" smtClean="0">
                <a:solidFill>
                  <a:schemeClr val="accent3"/>
                </a:solidFill>
              </a:rPr>
              <a:t>      </a:t>
            </a:r>
            <a:r>
              <a:rPr lang="en-US" altLang="zh-TW" dirty="0" smtClean="0">
                <a:solidFill>
                  <a:schemeClr val="accent3"/>
                </a:solidFill>
              </a:rPr>
              <a:t> </a:t>
            </a:r>
            <a:r>
              <a:rPr lang="en-US" altLang="zh-TW" b="1" dirty="0" smtClean="0">
                <a:solidFill>
                  <a:schemeClr val="accent3"/>
                </a:solidFill>
              </a:rPr>
              <a:t>Score</a:t>
            </a:r>
          </a:p>
          <a:p>
            <a:pPr lvl="4"/>
            <a:r>
              <a:rPr lang="en-US" altLang="zh-TW" dirty="0" smtClean="0">
                <a:solidFill>
                  <a:schemeClr val="accent3"/>
                </a:solidFill>
              </a:rPr>
              <a:t>F@K</a:t>
            </a:r>
            <a:r>
              <a:rPr lang="zh-TW" altLang="en-US" dirty="0">
                <a:solidFill>
                  <a:schemeClr val="accent3"/>
                </a:solidFill>
              </a:rPr>
              <a:t>表示在第</a:t>
            </a:r>
            <a:r>
              <a:rPr lang="en-US" altLang="zh-TW" dirty="0">
                <a:solidFill>
                  <a:schemeClr val="accent3"/>
                </a:solidFill>
              </a:rPr>
              <a:t>n</a:t>
            </a:r>
            <a:r>
              <a:rPr lang="zh-TW" altLang="en-US" dirty="0">
                <a:solidFill>
                  <a:schemeClr val="accent3"/>
                </a:solidFill>
              </a:rPr>
              <a:t>輪時，前</a:t>
            </a:r>
            <a:r>
              <a:rPr lang="en-US" altLang="zh-TW" dirty="0">
                <a:solidFill>
                  <a:schemeClr val="accent3"/>
                </a:solidFill>
              </a:rPr>
              <a:t>K</a:t>
            </a:r>
            <a:r>
              <a:rPr lang="zh-TW" altLang="en-US" dirty="0">
                <a:solidFill>
                  <a:schemeClr val="accent3"/>
                </a:solidFill>
              </a:rPr>
              <a:t>個預測分類方法</a:t>
            </a:r>
            <a:r>
              <a:rPr lang="zh-TW" altLang="en-US" dirty="0" smtClean="0">
                <a:solidFill>
                  <a:schemeClr val="accent3"/>
                </a:solidFill>
              </a:rPr>
              <a:t>的      分數</a:t>
            </a:r>
            <a:endParaRPr lang="en-US" altLang="zh-TW" dirty="0" smtClean="0">
              <a:solidFill>
                <a:schemeClr val="accent3"/>
              </a:solidFill>
            </a:endParaRPr>
          </a:p>
          <a:p>
            <a:pPr lvl="3"/>
            <a:r>
              <a:rPr lang="zh-TW" altLang="en-US" dirty="0" smtClean="0"/>
              <a:t>我們把</a:t>
            </a:r>
            <a:r>
              <a:rPr lang="en-US" altLang="zh-TW" dirty="0" smtClean="0"/>
              <a:t>K</a:t>
            </a:r>
            <a:r>
              <a:rPr lang="zh-TW" altLang="en-US" dirty="0" smtClean="0"/>
              <a:t>的最大值設為</a:t>
            </a:r>
            <a:r>
              <a:rPr lang="en-US" altLang="zh-TW" dirty="0" smtClean="0"/>
              <a:t>5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872" y="4433013"/>
            <a:ext cx="1152525" cy="3619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3824" y="4433013"/>
            <a:ext cx="1676400" cy="3429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9876" y="4508825"/>
            <a:ext cx="3843007" cy="20315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2861" y="5030213"/>
            <a:ext cx="1838325" cy="24765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7871" y="5584627"/>
            <a:ext cx="2057400" cy="3048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1745" y="5603289"/>
            <a:ext cx="226142" cy="218847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3329" y="5881907"/>
            <a:ext cx="226142" cy="218847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FDC0-FB9B-43D5-916B-3DBDBB5229F9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687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737359"/>
            <a:ext cx="10058400" cy="4794070"/>
          </a:xfrm>
        </p:spPr>
        <p:txBody>
          <a:bodyPr>
            <a:normAutofit/>
          </a:bodyPr>
          <a:lstStyle/>
          <a:p>
            <a:r>
              <a:rPr lang="en-US" altLang="zh-TW" dirty="0"/>
              <a:t>Overall Results and </a:t>
            </a:r>
            <a:r>
              <a:rPr lang="en-US" altLang="zh-TW" dirty="0" smtClean="0"/>
              <a:t>Analysis</a:t>
            </a:r>
          </a:p>
          <a:p>
            <a:pPr lvl="1"/>
            <a:r>
              <a:rPr lang="zh-TW" altLang="en-US" sz="1600" dirty="0" smtClean="0"/>
              <a:t>比較四種</a:t>
            </a:r>
            <a:r>
              <a:rPr lang="en-US" altLang="zh-TW" sz="1600" dirty="0" err="1" smtClean="0"/>
              <a:t>MaxEnt</a:t>
            </a:r>
            <a:r>
              <a:rPr lang="zh-TW" altLang="en-US" sz="1600" dirty="0" smtClean="0"/>
              <a:t>與不同特徵：</a:t>
            </a:r>
            <a:endParaRPr lang="en-US" altLang="zh-TW" sz="1600" dirty="0" smtClean="0"/>
          </a:p>
          <a:p>
            <a:pPr lvl="2"/>
            <a:r>
              <a:rPr lang="en-US" altLang="zh-TW" sz="1200" dirty="0"/>
              <a:t>ME-W (</a:t>
            </a:r>
            <a:r>
              <a:rPr lang="en-US" altLang="zh-TW" sz="1200" i="1" dirty="0" err="1"/>
              <a:t>MaxEnt</a:t>
            </a:r>
            <a:r>
              <a:rPr lang="en-US" altLang="zh-TW" sz="1200" i="1" dirty="0"/>
              <a:t> with Words</a:t>
            </a:r>
            <a:r>
              <a:rPr lang="en-US" altLang="zh-TW" sz="1200" dirty="0" smtClean="0"/>
              <a:t>)</a:t>
            </a:r>
          </a:p>
          <a:p>
            <a:pPr lvl="2"/>
            <a:r>
              <a:rPr lang="en-US" altLang="zh-TW" sz="1200" dirty="0" smtClean="0"/>
              <a:t>MET(</a:t>
            </a:r>
            <a:r>
              <a:rPr lang="en-US" altLang="zh-TW" sz="1200" i="1" dirty="0" err="1" smtClean="0"/>
              <a:t>MaxEnt</a:t>
            </a:r>
            <a:r>
              <a:rPr lang="en-US" altLang="zh-TW" sz="1200" i="1" dirty="0" smtClean="0"/>
              <a:t> </a:t>
            </a:r>
            <a:r>
              <a:rPr lang="en-US" altLang="zh-TW" sz="1200" i="1" dirty="0"/>
              <a:t>with words + Web knowledge based </a:t>
            </a:r>
            <a:r>
              <a:rPr lang="en-US" altLang="zh-TW" sz="1200" i="1" dirty="0" smtClean="0"/>
              <a:t>Textual</a:t>
            </a:r>
            <a:r>
              <a:rPr lang="zh-TW" altLang="en-US" sz="1200" i="1" dirty="0" smtClean="0"/>
              <a:t> </a:t>
            </a:r>
            <a:r>
              <a:rPr lang="en-US" altLang="zh-TW" sz="1200" i="1" dirty="0" smtClean="0"/>
              <a:t>features</a:t>
            </a:r>
            <a:r>
              <a:rPr lang="en-US" altLang="zh-TW" sz="1200" dirty="0" smtClean="0"/>
              <a:t>)</a:t>
            </a:r>
          </a:p>
          <a:p>
            <a:pPr lvl="2"/>
            <a:r>
              <a:rPr lang="en-US" altLang="zh-TW" sz="1200" dirty="0" smtClean="0"/>
              <a:t>ME-C </a:t>
            </a:r>
            <a:r>
              <a:rPr lang="en-US" altLang="zh-TW" sz="1200" dirty="0"/>
              <a:t>(</a:t>
            </a:r>
            <a:r>
              <a:rPr lang="en-US" altLang="zh-TW" sz="1200" i="1" dirty="0" err="1"/>
              <a:t>MaxEnt</a:t>
            </a:r>
            <a:r>
              <a:rPr lang="en-US" altLang="zh-TW" sz="1200" i="1" dirty="0"/>
              <a:t> with words + Contextual Features</a:t>
            </a:r>
            <a:r>
              <a:rPr lang="en-US" altLang="zh-TW" sz="1200" dirty="0"/>
              <a:t>)</a:t>
            </a:r>
          </a:p>
          <a:p>
            <a:pPr lvl="2"/>
            <a:r>
              <a:rPr lang="en-US" altLang="zh-TW" sz="1200" dirty="0" smtClean="0"/>
              <a:t>ME-T-C </a:t>
            </a:r>
            <a:r>
              <a:rPr lang="en-US" altLang="zh-TW" sz="1200" dirty="0"/>
              <a:t>(</a:t>
            </a:r>
            <a:r>
              <a:rPr lang="en-US" altLang="zh-TW" sz="1200" i="1" dirty="0" err="1"/>
              <a:t>MaxEnt</a:t>
            </a:r>
            <a:r>
              <a:rPr lang="en-US" altLang="zh-TW" sz="1200" i="1" dirty="0"/>
              <a:t> with words + Web knowledge </a:t>
            </a:r>
            <a:r>
              <a:rPr lang="en-US" altLang="zh-TW" sz="1200" i="1" dirty="0" smtClean="0"/>
              <a:t>based</a:t>
            </a:r>
            <a:r>
              <a:rPr lang="zh-TW" altLang="en-US" sz="1200" i="1" dirty="0" smtClean="0"/>
              <a:t> </a:t>
            </a:r>
            <a:r>
              <a:rPr lang="en-US" altLang="zh-TW" sz="1200" i="1" dirty="0" smtClean="0"/>
              <a:t>Textual </a:t>
            </a:r>
            <a:r>
              <a:rPr lang="en-US" altLang="zh-TW" sz="1200" i="1" dirty="0"/>
              <a:t>features + Contextual Features</a:t>
            </a:r>
            <a:r>
              <a:rPr lang="en-US" altLang="zh-TW" sz="1200" dirty="0" smtClean="0"/>
              <a:t>)</a:t>
            </a:r>
          </a:p>
          <a:p>
            <a:pPr lvl="1"/>
            <a:r>
              <a:rPr lang="zh-TW" altLang="en-US" sz="1600" dirty="0"/>
              <a:t>實</a:t>
            </a:r>
            <a:r>
              <a:rPr lang="zh-TW" altLang="en-US" sz="1600" dirty="0" smtClean="0"/>
              <a:t>驗中以</a:t>
            </a:r>
            <a:r>
              <a:rPr lang="en-US" altLang="zh-TW" sz="1600" dirty="0" smtClean="0"/>
              <a:t>google</a:t>
            </a:r>
            <a:r>
              <a:rPr lang="zh-TW" altLang="en-US" sz="1600" dirty="0" smtClean="0"/>
              <a:t>搜尋引擎的前</a:t>
            </a:r>
            <a:r>
              <a:rPr lang="en-US" altLang="zh-TW" sz="1600" dirty="0" smtClean="0"/>
              <a:t>M</a:t>
            </a:r>
            <a:r>
              <a:rPr lang="zh-TW" altLang="en-US" sz="1600" dirty="0" smtClean="0"/>
              <a:t>個</a:t>
            </a:r>
            <a:r>
              <a:rPr lang="en-US" altLang="zh-TW" sz="1600" dirty="0" smtClean="0"/>
              <a:t>(10</a:t>
            </a:r>
            <a:r>
              <a:rPr lang="zh-TW" altLang="en-US" sz="1600" dirty="0" smtClean="0"/>
              <a:t>個</a:t>
            </a:r>
            <a:r>
              <a:rPr lang="en-US" altLang="zh-TW" sz="1600" dirty="0" smtClean="0"/>
              <a:t>)</a:t>
            </a:r>
            <a:r>
              <a:rPr lang="zh-TW" altLang="en-US" sz="1600" dirty="0" smtClean="0"/>
              <a:t>搜尋結果，以</a:t>
            </a:r>
            <a:r>
              <a:rPr lang="en-US" altLang="zh-TW" sz="1600" dirty="0" smtClean="0"/>
              <a:t>Porter Stemmer</a:t>
            </a:r>
            <a:r>
              <a:rPr lang="zh-TW" altLang="en-US" sz="1600" dirty="0" smtClean="0"/>
              <a:t>與</a:t>
            </a:r>
            <a:r>
              <a:rPr lang="en-US" altLang="zh-TW" sz="1600" dirty="0" smtClean="0"/>
              <a:t>Stop Word Remover</a:t>
            </a:r>
            <a:r>
              <a:rPr lang="zh-TW" altLang="en-US" sz="1600" dirty="0" smtClean="0"/>
              <a:t>正規化。</a:t>
            </a:r>
            <a:endParaRPr lang="en-US" altLang="zh-TW" sz="1600" dirty="0" smtClean="0"/>
          </a:p>
          <a:p>
            <a:pPr lvl="1"/>
            <a:r>
              <a:rPr lang="zh-TW" altLang="en-US" sz="1600" dirty="0" smtClean="0"/>
              <a:t>我們的方法與</a:t>
            </a:r>
            <a:r>
              <a:rPr lang="en-US" altLang="zh-TW" sz="1600" dirty="0" smtClean="0"/>
              <a:t>HTAC</a:t>
            </a:r>
            <a:r>
              <a:rPr lang="zh-TW" altLang="en-US" sz="1600" dirty="0" smtClean="0"/>
              <a:t>中的</a:t>
            </a:r>
            <a:r>
              <a:rPr lang="en-US" altLang="zh-TW" sz="1600" dirty="0"/>
              <a:t>K</a:t>
            </a:r>
            <a:r>
              <a:rPr lang="zh-TW" altLang="en-US" sz="1600" dirty="0"/>
              <a:t>個</a:t>
            </a:r>
            <a:r>
              <a:rPr lang="en-US" altLang="zh-TW" sz="1600" dirty="0"/>
              <a:t>latent </a:t>
            </a:r>
            <a:r>
              <a:rPr lang="en-US" altLang="zh-TW" sz="1600" dirty="0" smtClean="0"/>
              <a:t>topic</a:t>
            </a:r>
            <a:r>
              <a:rPr lang="zh-TW" altLang="en-US" sz="1600" dirty="0" smtClean="0"/>
              <a:t>，根據引入估計方法後，將</a:t>
            </a:r>
            <a:r>
              <a:rPr lang="en-US" altLang="zh-TW" sz="1600" dirty="0" smtClean="0"/>
              <a:t>K</a:t>
            </a:r>
            <a:r>
              <a:rPr lang="zh-TW" altLang="en-US" sz="1600" dirty="0" smtClean="0"/>
              <a:t>設為</a:t>
            </a:r>
            <a:r>
              <a:rPr lang="en-US" altLang="zh-TW" sz="1600" dirty="0" smtClean="0"/>
              <a:t>20</a:t>
            </a:r>
            <a:r>
              <a:rPr lang="zh-TW" altLang="en-US" sz="1600" dirty="0" smtClean="0"/>
              <a:t>。</a:t>
            </a:r>
            <a:endParaRPr lang="en-US" altLang="zh-TW" sz="1600" dirty="0" smtClean="0"/>
          </a:p>
          <a:p>
            <a:pPr lvl="1"/>
            <a:r>
              <a:rPr lang="zh-TW" altLang="en-US" sz="1600" dirty="0" smtClean="0"/>
              <a:t>將兩個訓練</a:t>
            </a:r>
            <a:r>
              <a:rPr lang="en-US" altLang="zh-TW" sz="1600" dirty="0" smtClean="0"/>
              <a:t>LDA</a:t>
            </a:r>
            <a:r>
              <a:rPr lang="zh-TW" altLang="en-US" sz="1600" dirty="0"/>
              <a:t>，</a:t>
            </a:r>
            <a:r>
              <a:rPr lang="en-US" altLang="zh-TW" sz="1600" dirty="0" smtClean="0"/>
              <a:t>LDAC</a:t>
            </a:r>
            <a:r>
              <a:rPr lang="zh-TW" altLang="en-US" sz="1600" dirty="0" smtClean="0"/>
              <a:t>與</a:t>
            </a:r>
            <a:r>
              <a:rPr lang="en-US" altLang="zh-TW" sz="1600" dirty="0" smtClean="0"/>
              <a:t>BP-Growth</a:t>
            </a:r>
            <a:r>
              <a:rPr lang="zh-TW" altLang="en-US" sz="1600" dirty="0" smtClean="0"/>
              <a:t>的       ，      參數設為</a:t>
            </a:r>
            <a:r>
              <a:rPr lang="en-US" altLang="zh-TW" sz="1600" dirty="0" smtClean="0"/>
              <a:t>50/K</a:t>
            </a:r>
            <a:r>
              <a:rPr lang="zh-TW" altLang="en-US" sz="1600" dirty="0" smtClean="0"/>
              <a:t>與</a:t>
            </a:r>
            <a:r>
              <a:rPr lang="en-US" altLang="zh-TW" sz="1600" dirty="0" smtClean="0"/>
              <a:t>0.1</a:t>
            </a:r>
            <a:r>
              <a:rPr lang="zh-TW" altLang="en-US" sz="1600" dirty="0" smtClean="0"/>
              <a:t>。</a:t>
            </a:r>
            <a:endParaRPr lang="en-US" altLang="zh-TW" sz="1600" dirty="0" smtClean="0"/>
          </a:p>
          <a:p>
            <a:pPr lvl="1"/>
            <a:r>
              <a:rPr lang="zh-TW" altLang="en-US" sz="1600" dirty="0" smtClean="0"/>
              <a:t>為了避免</a:t>
            </a:r>
            <a:r>
              <a:rPr lang="en-US" altLang="zh-TW" sz="1600" dirty="0" err="1" smtClean="0"/>
              <a:t>MaxEnt</a:t>
            </a:r>
            <a:r>
              <a:rPr lang="zh-TW" altLang="en-US" sz="1600" dirty="0" smtClean="0"/>
              <a:t>訓練時</a:t>
            </a:r>
            <a:r>
              <a:rPr lang="en-US" altLang="zh-TW" sz="1600" dirty="0" smtClean="0"/>
              <a:t>over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fitting</a:t>
            </a:r>
            <a:r>
              <a:rPr lang="zh-TW" altLang="en-US" sz="1600" dirty="0" smtClean="0"/>
              <a:t>所以</a:t>
            </a:r>
            <a:r>
              <a:rPr lang="en-US" altLang="zh-TW" sz="1600" dirty="0" smtClean="0"/>
              <a:t>Gaussian prior</a:t>
            </a:r>
            <a:r>
              <a:rPr lang="zh-TW" altLang="en-US" sz="1600" dirty="0" smtClean="0"/>
              <a:t>簡化參數</a:t>
            </a:r>
            <a:r>
              <a:rPr lang="zh-TW" altLang="en-US" sz="1600" dirty="0"/>
              <a:t> </a:t>
            </a:r>
            <a:r>
              <a:rPr lang="zh-TW" altLang="en-US" sz="1600" dirty="0" smtClean="0"/>
              <a:t>    。</a:t>
            </a:r>
            <a:endParaRPr lang="en-US" altLang="zh-TW" sz="1600" dirty="0" smtClean="0"/>
          </a:p>
          <a:p>
            <a:pPr lvl="1"/>
            <a:endParaRPr lang="en-US" altLang="zh-TW" sz="1600" dirty="0" smtClean="0"/>
          </a:p>
          <a:p>
            <a:pPr lvl="1"/>
            <a:r>
              <a:rPr lang="en-US" altLang="zh-TW" sz="1600" dirty="0" smtClean="0"/>
              <a:t>Fig.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9. </a:t>
            </a:r>
            <a:r>
              <a:rPr lang="zh-TW" altLang="en-US" sz="1600" dirty="0"/>
              <a:t>，</a:t>
            </a:r>
            <a:r>
              <a:rPr lang="en-US" altLang="zh-TW" sz="1600" dirty="0"/>
              <a:t>TABLE</a:t>
            </a:r>
            <a:r>
              <a:rPr lang="zh-TW" altLang="en-US" sz="1600" dirty="0"/>
              <a:t> </a:t>
            </a:r>
            <a:r>
              <a:rPr lang="en-US" altLang="zh-TW" sz="1600" dirty="0"/>
              <a:t>6, 7,</a:t>
            </a:r>
            <a:r>
              <a:rPr lang="zh-TW" altLang="en-US" sz="1600" dirty="0"/>
              <a:t> </a:t>
            </a:r>
            <a:r>
              <a:rPr lang="en-US" altLang="zh-TW" sz="1600" dirty="0"/>
              <a:t>8</a:t>
            </a:r>
            <a:r>
              <a:rPr lang="zh-TW" altLang="en-US" sz="1600" dirty="0" smtClean="0"/>
              <a:t>為</a:t>
            </a:r>
            <a:r>
              <a:rPr lang="en-US" altLang="zh-TW" sz="1600" dirty="0" smtClean="0"/>
              <a:t>P@K</a:t>
            </a:r>
            <a:r>
              <a:rPr lang="zh-TW" altLang="en-US" sz="1600" dirty="0" smtClean="0"/>
              <a:t>、</a:t>
            </a:r>
            <a:r>
              <a:rPr lang="en-US" altLang="zh-TW" sz="1600" dirty="0" smtClean="0"/>
              <a:t>R@K</a:t>
            </a:r>
            <a:r>
              <a:rPr lang="zh-TW" altLang="en-US" sz="1600" dirty="0" smtClean="0"/>
              <a:t>、</a:t>
            </a:r>
            <a:r>
              <a:rPr lang="en-US" altLang="zh-TW" sz="1600" dirty="0" smtClean="0"/>
              <a:t>F@K</a:t>
            </a:r>
            <a:r>
              <a:rPr lang="zh-TW" altLang="en-US" sz="1600" dirty="0" smtClean="0"/>
              <a:t>以六種不同方法訓練的比較圖表，從中可觀察到：</a:t>
            </a:r>
            <a:endParaRPr lang="en-US" altLang="zh-TW" sz="1600" dirty="0" smtClean="0"/>
          </a:p>
          <a:p>
            <a:pPr lvl="2"/>
            <a:r>
              <a:rPr lang="en-US" altLang="zh-TW" sz="1200" dirty="0" smtClean="0"/>
              <a:t>P@K</a:t>
            </a:r>
            <a:r>
              <a:rPr lang="zh-TW" altLang="en-US" sz="1200" dirty="0" smtClean="0"/>
              <a:t>與</a:t>
            </a:r>
            <a:r>
              <a:rPr lang="en-US" altLang="zh-TW" sz="1200" dirty="0" smtClean="0"/>
              <a:t>F@K</a:t>
            </a:r>
            <a:r>
              <a:rPr lang="zh-TW" altLang="en-US" sz="1200" dirty="0" smtClean="0"/>
              <a:t>隨</a:t>
            </a:r>
            <a:r>
              <a:rPr lang="en-US" altLang="zh-TW" sz="1200" dirty="0" smtClean="0"/>
              <a:t>K</a:t>
            </a:r>
            <a:r>
              <a:rPr lang="zh-TW" altLang="en-US" sz="1200" dirty="0" smtClean="0"/>
              <a:t>值增加而降低，</a:t>
            </a:r>
            <a:r>
              <a:rPr lang="en-US" altLang="zh-TW" sz="1200" dirty="0" smtClean="0"/>
              <a:t>R@K</a:t>
            </a:r>
            <a:r>
              <a:rPr lang="zh-TW" altLang="en-US" sz="1200" dirty="0" smtClean="0"/>
              <a:t>隨</a:t>
            </a:r>
            <a:r>
              <a:rPr lang="en-US" altLang="zh-TW" sz="1200" dirty="0" smtClean="0"/>
              <a:t>K</a:t>
            </a:r>
            <a:r>
              <a:rPr lang="zh-TW" altLang="en-US" sz="1200" dirty="0" smtClean="0"/>
              <a:t>值增加而增加</a:t>
            </a:r>
            <a:endParaRPr lang="en-US" altLang="zh-TW" sz="1200" dirty="0" smtClean="0"/>
          </a:p>
          <a:p>
            <a:pPr lvl="2"/>
            <a:r>
              <a:rPr lang="en-US" altLang="zh-TW" sz="1200" dirty="0" smtClean="0"/>
              <a:t>ME-T</a:t>
            </a:r>
            <a:r>
              <a:rPr lang="zh-TW" altLang="en-US" sz="1200" dirty="0" smtClean="0"/>
              <a:t>與</a:t>
            </a:r>
            <a:r>
              <a:rPr lang="en-US" altLang="zh-TW" sz="1200" dirty="0" smtClean="0"/>
              <a:t>ME-C</a:t>
            </a:r>
            <a:r>
              <a:rPr lang="zh-TW" altLang="en-US" sz="1200" dirty="0" smtClean="0"/>
              <a:t>皆高於</a:t>
            </a:r>
            <a:r>
              <a:rPr lang="en-US" altLang="zh-TW" sz="1200" dirty="0" smtClean="0"/>
              <a:t>WAVC</a:t>
            </a:r>
            <a:r>
              <a:rPr lang="zh-TW" altLang="en-US" sz="1200" dirty="0" smtClean="0"/>
              <a:t>與</a:t>
            </a:r>
            <a:r>
              <a:rPr lang="en-US" altLang="zh-TW" sz="1200" dirty="0" smtClean="0"/>
              <a:t>HTAC</a:t>
            </a:r>
          </a:p>
          <a:p>
            <a:pPr lvl="2"/>
            <a:r>
              <a:rPr lang="zh-TW" altLang="en-US" dirty="0" smtClean="0"/>
              <a:t>網路資料</a:t>
            </a:r>
            <a:r>
              <a:rPr lang="en-US" altLang="zh-TW" dirty="0" smtClean="0"/>
              <a:t>(ME-T)</a:t>
            </a:r>
            <a:r>
              <a:rPr lang="zh-TW" altLang="en-US" dirty="0" smtClean="0"/>
              <a:t>略高於背景資料</a:t>
            </a:r>
            <a:r>
              <a:rPr lang="en-US" altLang="zh-TW" dirty="0" smtClean="0"/>
              <a:t>(ME-C)</a:t>
            </a:r>
          </a:p>
          <a:p>
            <a:pPr lvl="2"/>
            <a:r>
              <a:rPr lang="zh-TW" altLang="en-US" dirty="0" smtClean="0"/>
              <a:t>其他方法都高於以</a:t>
            </a:r>
            <a:r>
              <a:rPr lang="en-US" altLang="zh-TW" dirty="0" smtClean="0"/>
              <a:t>app</a:t>
            </a:r>
            <a:r>
              <a:rPr lang="zh-TW" altLang="en-US" dirty="0" smtClean="0"/>
              <a:t>單字訓練</a:t>
            </a:r>
            <a:r>
              <a:rPr lang="en-US" altLang="zh-TW" dirty="0" smtClean="0"/>
              <a:t>(WE-W)</a:t>
            </a:r>
          </a:p>
          <a:p>
            <a:pPr lvl="2"/>
            <a:r>
              <a:rPr lang="en-US" altLang="zh-TW" dirty="0" smtClean="0"/>
              <a:t>ME-T-C</a:t>
            </a:r>
            <a:r>
              <a:rPr lang="zh-TW" altLang="en-US" dirty="0" smtClean="0"/>
              <a:t>的效果最高，這驗證了我們的同時以網路資料與背景資料訓練來分類的動機</a:t>
            </a:r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Mobile App Classification with Enriched Contextual </a:t>
            </a:r>
            <a:r>
              <a:rPr lang="en-US" altLang="zh-TW" dirty="0"/>
              <a:t>I</a:t>
            </a:r>
            <a:r>
              <a:rPr lang="en-US" altLang="zh-TW" dirty="0" smtClean="0"/>
              <a:t>nformation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378" y="3944608"/>
            <a:ext cx="247650" cy="2190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706" y="3954326"/>
            <a:ext cx="228600" cy="1809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7048" y="4266614"/>
            <a:ext cx="266700" cy="20955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FDC0-FB9B-43D5-916B-3DBDBB5229F9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868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736" y="1810139"/>
            <a:ext cx="12195736" cy="241662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36" y="4226767"/>
            <a:ext cx="3899195" cy="263123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459" y="4226767"/>
            <a:ext cx="4176453" cy="263123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1912" y="4226767"/>
            <a:ext cx="4120088" cy="2631233"/>
          </a:xfrm>
          <a:prstGeom prst="rect">
            <a:avLst/>
          </a:prstGeom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Mobile App Classification with Enriched Contextual </a:t>
            </a:r>
            <a:r>
              <a:rPr lang="en-US" altLang="zh-TW" dirty="0"/>
              <a:t>I</a:t>
            </a:r>
            <a:r>
              <a:rPr lang="en-US" altLang="zh-TW" dirty="0" smtClean="0"/>
              <a:t>nformation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FDC0-FB9B-43D5-916B-3DBDBB5229F9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408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598126"/>
          </a:xfrm>
        </p:spPr>
        <p:txBody>
          <a:bodyPr/>
          <a:lstStyle/>
          <a:p>
            <a:r>
              <a:rPr lang="en-US" altLang="zh-TW" dirty="0"/>
              <a:t>The Efficiency of Our </a:t>
            </a:r>
            <a:r>
              <a:rPr lang="en-US" altLang="zh-TW" dirty="0" smtClean="0"/>
              <a:t>Approach</a:t>
            </a:r>
          </a:p>
          <a:p>
            <a:pPr lvl="1"/>
            <a:r>
              <a:rPr lang="zh-TW" altLang="en-US" dirty="0" smtClean="0"/>
              <a:t>實驗方法分上網與離線兩部分：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2"/>
            <a:r>
              <a:rPr lang="zh-TW" altLang="en-US" sz="1800" dirty="0" smtClean="0"/>
              <a:t>離線時做訓練</a:t>
            </a:r>
            <a:endParaRPr lang="en-US" altLang="zh-TW" sz="1800" dirty="0" smtClean="0"/>
          </a:p>
          <a:p>
            <a:pPr lvl="3"/>
            <a:r>
              <a:rPr lang="en-US" altLang="zh-TW" sz="1600" dirty="0" smtClean="0"/>
              <a:t>Fig. 10.</a:t>
            </a:r>
            <a:r>
              <a:rPr lang="zh-TW" altLang="en-US" sz="1600" dirty="0" smtClean="0"/>
              <a:t>為四種</a:t>
            </a:r>
            <a:r>
              <a:rPr lang="en-US" altLang="zh-TW" sz="1600" dirty="0" err="1" smtClean="0"/>
              <a:t>MaxEnt</a:t>
            </a:r>
            <a:r>
              <a:rPr lang="zh-TW" altLang="en-US" sz="1600" dirty="0" smtClean="0"/>
              <a:t>訓練的</a:t>
            </a:r>
            <a:r>
              <a:rPr lang="en-US" altLang="zh-TW" sz="1600" dirty="0" smtClean="0"/>
              <a:t>log</a:t>
            </a:r>
            <a:r>
              <a:rPr lang="zh-TW" altLang="en-US" sz="1600" dirty="0" smtClean="0"/>
              <a:t>成長圖</a:t>
            </a:r>
            <a:endParaRPr lang="en-US" altLang="zh-TW" sz="1600" dirty="0" smtClean="0"/>
          </a:p>
          <a:p>
            <a:pPr lvl="4"/>
            <a:r>
              <a:rPr lang="en-US" altLang="zh-TW" sz="1600" dirty="0" smtClean="0"/>
              <a:t>L-BFGS</a:t>
            </a:r>
            <a:r>
              <a:rPr lang="zh-TW" altLang="en-US" sz="1600" dirty="0" smtClean="0"/>
              <a:t>演算法能快速的為</a:t>
            </a:r>
            <a:r>
              <a:rPr lang="en-US" altLang="zh-TW" sz="1600" dirty="0" err="1" smtClean="0"/>
              <a:t>MaxEnt</a:t>
            </a:r>
            <a:r>
              <a:rPr lang="zh-TW" altLang="en-US" sz="1600" dirty="0" smtClean="0"/>
              <a:t>做訓練</a:t>
            </a:r>
            <a:endParaRPr lang="en-US" altLang="zh-TW" sz="1600" dirty="0" smtClean="0"/>
          </a:p>
          <a:p>
            <a:pPr lvl="4"/>
            <a:endParaRPr lang="en-US" altLang="zh-TW" sz="1600" dirty="0" smtClean="0"/>
          </a:p>
          <a:p>
            <a:pPr lvl="3"/>
            <a:r>
              <a:rPr lang="en-US" altLang="zh-TW" sz="1600" dirty="0" smtClean="0"/>
              <a:t>Fig. 11.</a:t>
            </a:r>
            <a:r>
              <a:rPr lang="zh-TW" altLang="en-US" sz="1600" dirty="0" smtClean="0"/>
              <a:t>為四種</a:t>
            </a:r>
            <a:r>
              <a:rPr lang="en-US" altLang="zh-TW" sz="1600" dirty="0" err="1"/>
              <a:t>MaxEnt</a:t>
            </a:r>
            <a:r>
              <a:rPr lang="zh-TW" altLang="en-US" sz="1600" dirty="0"/>
              <a:t>訓練</a:t>
            </a:r>
            <a:r>
              <a:rPr lang="zh-TW" altLang="en-US" sz="1600" dirty="0" smtClean="0"/>
              <a:t>的準確度</a:t>
            </a:r>
            <a:endParaRPr lang="en-US" altLang="zh-TW" sz="1600" dirty="0" smtClean="0"/>
          </a:p>
          <a:p>
            <a:pPr lvl="4"/>
            <a:r>
              <a:rPr lang="en-US" altLang="zh-TW" sz="1600" dirty="0" smtClean="0"/>
              <a:t>ME-T-C</a:t>
            </a:r>
            <a:r>
              <a:rPr lang="zh-TW" altLang="en-US" sz="1600" dirty="0" smtClean="0"/>
              <a:t>準確率最高</a:t>
            </a:r>
            <a:endParaRPr lang="en-US" altLang="zh-TW" sz="1600" dirty="0" smtClean="0"/>
          </a:p>
          <a:p>
            <a:pPr lvl="4"/>
            <a:r>
              <a:rPr lang="en-US" altLang="zh-TW" sz="1600" dirty="0" smtClean="0"/>
              <a:t>ME-W</a:t>
            </a:r>
            <a:r>
              <a:rPr lang="zh-TW" altLang="en-US" sz="1600" dirty="0" smtClean="0"/>
              <a:t>的準確率不夠</a:t>
            </a:r>
            <a:endParaRPr lang="en-US" altLang="zh-TW" sz="1600" dirty="0" smtClean="0"/>
          </a:p>
          <a:p>
            <a:pPr lvl="4"/>
            <a:endParaRPr lang="en-US" altLang="zh-TW" sz="1600" dirty="0" smtClean="0"/>
          </a:p>
          <a:p>
            <a:pPr lvl="2"/>
            <a:r>
              <a:rPr lang="zh-TW" altLang="en-US" sz="1800" dirty="0" smtClean="0"/>
              <a:t>上網時須以</a:t>
            </a:r>
            <a:r>
              <a:rPr lang="en-US" altLang="zh-TW" sz="1800" dirty="0" smtClean="0"/>
              <a:t>app</a:t>
            </a:r>
            <a:r>
              <a:rPr lang="zh-TW" altLang="en-US" sz="1800" dirty="0" smtClean="0"/>
              <a:t>名稱在</a:t>
            </a:r>
            <a:r>
              <a:rPr lang="en-US" altLang="zh-TW" sz="1800" dirty="0" smtClean="0"/>
              <a:t>google</a:t>
            </a:r>
            <a:r>
              <a:rPr lang="zh-TW" altLang="en-US" sz="1800" dirty="0" smtClean="0"/>
              <a:t>進行搜尋，取得網路資料</a:t>
            </a:r>
            <a:endParaRPr lang="en-US" altLang="zh-TW" sz="1800" dirty="0" smtClean="0"/>
          </a:p>
          <a:p>
            <a:pPr lvl="3"/>
            <a:r>
              <a:rPr lang="zh-TW" altLang="en-US" sz="1600" dirty="0" smtClean="0"/>
              <a:t>因為</a:t>
            </a:r>
            <a:r>
              <a:rPr lang="en-US" altLang="zh-TW" sz="1600" dirty="0" smtClean="0"/>
              <a:t>google</a:t>
            </a:r>
            <a:r>
              <a:rPr lang="zh-TW" altLang="en-US" sz="1600" dirty="0" smtClean="0"/>
              <a:t>搜尋速度很快，故效能很高</a:t>
            </a:r>
            <a:r>
              <a:rPr lang="en-US" altLang="zh-TW" sz="1600" dirty="0" smtClean="0"/>
              <a:t>(100ms</a:t>
            </a:r>
            <a:r>
              <a:rPr lang="zh-TW" altLang="en-US" sz="1600" dirty="0" smtClean="0"/>
              <a:t>內</a:t>
            </a:r>
            <a:r>
              <a:rPr lang="en-US" altLang="zh-TW" sz="1600" dirty="0" smtClean="0"/>
              <a:t>)</a:t>
            </a:r>
          </a:p>
          <a:p>
            <a:pPr lvl="3"/>
            <a:endParaRPr lang="en-US" altLang="zh-TW" dirty="0" smtClean="0"/>
          </a:p>
          <a:p>
            <a:pPr lvl="3"/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Mobile App Classification with Enriched Contextual </a:t>
            </a:r>
            <a:r>
              <a:rPr lang="en-US" altLang="zh-TW" dirty="0"/>
              <a:t>I</a:t>
            </a:r>
            <a:r>
              <a:rPr lang="en-US" altLang="zh-TW" dirty="0" smtClean="0"/>
              <a:t>nformation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522" y="1838908"/>
            <a:ext cx="3803158" cy="218465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522" y="4171282"/>
            <a:ext cx="3803158" cy="2145542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FDC0-FB9B-43D5-916B-3DBDBB5229F9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651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607456"/>
          </a:xfrm>
        </p:spPr>
        <p:txBody>
          <a:bodyPr/>
          <a:lstStyle/>
          <a:p>
            <a:r>
              <a:rPr lang="en-US" altLang="zh-TW" sz="2800" dirty="0"/>
              <a:t>Case Study of App </a:t>
            </a:r>
            <a:r>
              <a:rPr lang="en-US" altLang="zh-TW" sz="2800" dirty="0" smtClean="0"/>
              <a:t>Classification</a:t>
            </a:r>
          </a:p>
          <a:p>
            <a:endParaRPr lang="en-US" altLang="zh-TW" sz="2400" dirty="0" smtClean="0"/>
          </a:p>
          <a:p>
            <a:pPr lvl="1"/>
            <a:r>
              <a:rPr lang="en-US" altLang="zh-TW" sz="2000" dirty="0" smtClean="0"/>
              <a:t>TABLE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9</a:t>
            </a:r>
            <a:r>
              <a:rPr lang="zh-TW" altLang="en-US" sz="2000" dirty="0" smtClean="0"/>
              <a:t>為以</a:t>
            </a:r>
            <a:r>
              <a:rPr lang="en-US" altLang="zh-TW" sz="2000" dirty="0" smtClean="0"/>
              <a:t>”Snake 3D”</a:t>
            </a:r>
            <a:r>
              <a:rPr lang="zh-TW" altLang="en-US" sz="2000" dirty="0" smtClean="0"/>
              <a:t>做分類在不同方法下的結果：</a:t>
            </a:r>
            <a:endParaRPr lang="en-US" altLang="zh-TW" sz="2000" dirty="0" smtClean="0"/>
          </a:p>
          <a:p>
            <a:pPr lvl="1"/>
            <a:endParaRPr lang="en-US" altLang="zh-TW" sz="2000" dirty="0" smtClean="0"/>
          </a:p>
          <a:p>
            <a:pPr lvl="2"/>
            <a:r>
              <a:rPr lang="en-US" altLang="zh-TW" sz="1600" dirty="0" smtClean="0"/>
              <a:t>ME-W</a:t>
            </a:r>
            <a:r>
              <a:rPr lang="zh-TW" altLang="en-US" sz="1600" dirty="0" smtClean="0"/>
              <a:t>無法正確的將他分類到</a:t>
            </a:r>
            <a:r>
              <a:rPr lang="en-US" altLang="zh-TW" sz="1600" dirty="0" smtClean="0"/>
              <a:t>Game/Action</a:t>
            </a:r>
          </a:p>
          <a:p>
            <a:pPr marL="384048" lvl="2" indent="0">
              <a:buNone/>
            </a:pPr>
            <a:endParaRPr lang="en-US" altLang="zh-TW" sz="1600" dirty="0" smtClean="0"/>
          </a:p>
          <a:p>
            <a:pPr lvl="2"/>
            <a:r>
              <a:rPr lang="en-US" altLang="zh-TW" sz="1600" dirty="0" smtClean="0"/>
              <a:t>WVAC</a:t>
            </a:r>
            <a:r>
              <a:rPr lang="zh-TW" altLang="en-US" sz="1600" dirty="0" smtClean="0"/>
              <a:t>與</a:t>
            </a:r>
            <a:r>
              <a:rPr lang="en-US" altLang="zh-TW" sz="1600" dirty="0" smtClean="0"/>
              <a:t>HATC</a:t>
            </a:r>
            <a:r>
              <a:rPr lang="zh-TW" altLang="en-US" sz="1600" dirty="0" smtClean="0"/>
              <a:t>有分類到</a:t>
            </a:r>
            <a:r>
              <a:rPr lang="en-US" altLang="zh-TW" sz="1600" dirty="0" smtClean="0"/>
              <a:t>Game/Action</a:t>
            </a:r>
            <a:r>
              <a:rPr lang="zh-TW" altLang="en-US" sz="1600" dirty="0" smtClean="0"/>
              <a:t>但在第三順位的分類</a:t>
            </a:r>
            <a:endParaRPr lang="en-US" altLang="zh-TW" sz="1600" dirty="0" smtClean="0"/>
          </a:p>
          <a:p>
            <a:pPr lvl="2"/>
            <a:endParaRPr lang="en-US" altLang="zh-TW" sz="1600" dirty="0" smtClean="0"/>
          </a:p>
          <a:p>
            <a:pPr lvl="2"/>
            <a:r>
              <a:rPr lang="en-US" altLang="zh-TW" sz="1600" dirty="0" smtClean="0"/>
              <a:t>ME-T</a:t>
            </a:r>
            <a:r>
              <a:rPr lang="zh-TW" altLang="en-US" sz="1600" dirty="0" smtClean="0"/>
              <a:t>與</a:t>
            </a:r>
            <a:r>
              <a:rPr lang="en-US" altLang="zh-TW" sz="1600" dirty="0" smtClean="0"/>
              <a:t>ME-C</a:t>
            </a:r>
            <a:r>
              <a:rPr lang="zh-TW" altLang="en-US" sz="1600" dirty="0"/>
              <a:t>有分類到</a:t>
            </a:r>
            <a:r>
              <a:rPr lang="en-US" altLang="zh-TW" sz="1600" dirty="0"/>
              <a:t>Game/Action</a:t>
            </a:r>
            <a:r>
              <a:rPr lang="zh-TW" altLang="en-US" sz="1600" dirty="0"/>
              <a:t>但在</a:t>
            </a:r>
            <a:r>
              <a:rPr lang="zh-TW" altLang="en-US" sz="1600" dirty="0" smtClean="0"/>
              <a:t>第二順位</a:t>
            </a:r>
            <a:r>
              <a:rPr lang="zh-TW" altLang="en-US" sz="1600" dirty="0"/>
              <a:t>的</a:t>
            </a:r>
            <a:r>
              <a:rPr lang="zh-TW" altLang="en-US" sz="1600" dirty="0" smtClean="0"/>
              <a:t>分類</a:t>
            </a:r>
            <a:endParaRPr lang="en-US" altLang="zh-TW" sz="1600" dirty="0" smtClean="0"/>
          </a:p>
          <a:p>
            <a:pPr lvl="2"/>
            <a:endParaRPr lang="en-US" altLang="zh-TW" sz="1600" dirty="0" smtClean="0"/>
          </a:p>
          <a:p>
            <a:pPr lvl="2"/>
            <a:r>
              <a:rPr lang="en-US" altLang="zh-TW" sz="1600" dirty="0" smtClean="0"/>
              <a:t>ME-T-C</a:t>
            </a:r>
            <a:r>
              <a:rPr lang="zh-TW" altLang="en-US" sz="1600" dirty="0" smtClean="0"/>
              <a:t>能以正確的優先順序將他準確的分類到</a:t>
            </a:r>
            <a:r>
              <a:rPr lang="en-US" altLang="zh-TW" sz="1600" dirty="0"/>
              <a:t>Game/Action</a:t>
            </a:r>
          </a:p>
          <a:p>
            <a:pPr marL="384048" lvl="2" indent="0">
              <a:buNone/>
            </a:pPr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Mobile App Classification with Enriched Contextual </a:t>
            </a:r>
            <a:r>
              <a:rPr lang="en-US" altLang="zh-TW" dirty="0"/>
              <a:t>I</a:t>
            </a:r>
            <a:r>
              <a:rPr lang="en-US" altLang="zh-TW" dirty="0" smtClean="0"/>
              <a:t>nformation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877" y="1745599"/>
            <a:ext cx="4914123" cy="4571225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FDC0-FB9B-43D5-916B-3DBDBB5229F9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572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943358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App Usage based User </a:t>
            </a:r>
            <a:r>
              <a:rPr lang="en-US" altLang="zh-TW" sz="2400" dirty="0" smtClean="0"/>
              <a:t>Segmentation</a:t>
            </a:r>
          </a:p>
          <a:p>
            <a:pPr lvl="1"/>
            <a:r>
              <a:rPr lang="zh-TW" altLang="en-US" dirty="0"/>
              <a:t>使用者的</a:t>
            </a:r>
            <a:r>
              <a:rPr lang="en-US" altLang="zh-TW" dirty="0"/>
              <a:t>app</a:t>
            </a:r>
            <a:r>
              <a:rPr lang="zh-TW" altLang="en-US" dirty="0"/>
              <a:t>使用資料分群的結果，可以用再推薦</a:t>
            </a:r>
            <a:r>
              <a:rPr lang="en-US" altLang="zh-TW" dirty="0"/>
              <a:t>app</a:t>
            </a:r>
            <a:r>
              <a:rPr lang="zh-TW" altLang="en-US" dirty="0"/>
              <a:t>或分析使用者的</a:t>
            </a:r>
            <a:r>
              <a:rPr lang="en-US" altLang="zh-TW" dirty="0"/>
              <a:t>app</a:t>
            </a:r>
            <a:r>
              <a:rPr lang="zh-TW" altLang="en-US" dirty="0"/>
              <a:t>使用習慣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如</a:t>
            </a:r>
            <a:r>
              <a:rPr lang="en-US" altLang="zh-TW" dirty="0"/>
              <a:t>Fig. 12.(a</a:t>
            </a:r>
            <a:r>
              <a:rPr lang="en-US" altLang="zh-TW" dirty="0" smtClean="0"/>
              <a:t>)</a:t>
            </a:r>
          </a:p>
          <a:p>
            <a:pPr lvl="2"/>
            <a:r>
              <a:rPr lang="en-US" altLang="zh-TW" dirty="0" smtClean="0"/>
              <a:t>App</a:t>
            </a:r>
            <a:r>
              <a:rPr lang="zh-TW" altLang="en-US" dirty="0" smtClean="0"/>
              <a:t>的使用者分布過於稀疏，平均每支</a:t>
            </a:r>
            <a:r>
              <a:rPr lang="en-US" altLang="zh-TW" dirty="0" smtClean="0"/>
              <a:t>app</a:t>
            </a:r>
            <a:r>
              <a:rPr lang="zh-TW" altLang="en-US" dirty="0" smtClean="0"/>
              <a:t>只有</a:t>
            </a:r>
            <a:r>
              <a:rPr lang="en-US" altLang="zh-TW" dirty="0" smtClean="0"/>
              <a:t>11</a:t>
            </a:r>
            <a:r>
              <a:rPr lang="zh-TW" altLang="en-US" dirty="0" smtClean="0"/>
              <a:t>個人使用。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如果</a:t>
            </a:r>
            <a:r>
              <a:rPr lang="zh-TW" altLang="en-US" dirty="0"/>
              <a:t>我們能為這些</a:t>
            </a:r>
            <a:r>
              <a:rPr lang="en-US" altLang="zh-TW" dirty="0"/>
              <a:t>app</a:t>
            </a:r>
            <a:r>
              <a:rPr lang="zh-TW" altLang="en-US" dirty="0"/>
              <a:t>先分類到預先分類中，即可</a:t>
            </a:r>
            <a:r>
              <a:rPr lang="zh-TW" altLang="en-US" dirty="0" smtClean="0"/>
              <a:t>解決分布稀疏的問題。</a:t>
            </a:r>
            <a:endParaRPr lang="en-US" altLang="zh-TW" dirty="0" smtClean="0"/>
          </a:p>
          <a:p>
            <a:pPr lvl="1"/>
            <a:r>
              <a:rPr lang="zh-TW" altLang="en-US" dirty="0"/>
              <a:t>如</a:t>
            </a:r>
            <a:r>
              <a:rPr lang="en-US" altLang="zh-TW" dirty="0"/>
              <a:t>Fig. 12</a:t>
            </a:r>
            <a:r>
              <a:rPr lang="en-US" altLang="zh-TW" dirty="0" smtClean="0"/>
              <a:t>.(b)</a:t>
            </a:r>
            <a:endParaRPr lang="en-US" altLang="zh-TW" dirty="0"/>
          </a:p>
          <a:p>
            <a:pPr lvl="2"/>
            <a:r>
              <a:rPr lang="zh-TW" altLang="en-US" dirty="0" smtClean="0"/>
              <a:t>每個分類平均有</a:t>
            </a:r>
            <a:r>
              <a:rPr lang="en-US" altLang="zh-TW" dirty="0" smtClean="0"/>
              <a:t>270</a:t>
            </a:r>
            <a:r>
              <a:rPr lang="zh-TW" altLang="en-US" dirty="0" smtClean="0"/>
              <a:t>個使用者。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可以利用此圖來將使用者分群。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zh-TW" altLang="en-US" dirty="0" smtClean="0"/>
              <a:t>使用者在</a:t>
            </a:r>
            <a:r>
              <a:rPr lang="en-US" altLang="zh-TW" dirty="0" smtClean="0"/>
              <a:t>c</a:t>
            </a:r>
            <a:r>
              <a:rPr lang="zh-TW" altLang="en-US" dirty="0" smtClean="0"/>
              <a:t>分類的相似度：</a:t>
            </a:r>
            <a:endParaRPr lang="en-US" altLang="zh-TW" dirty="0"/>
          </a:p>
          <a:p>
            <a:pPr marL="201168" lvl="1" indent="0">
              <a:buNone/>
            </a:pPr>
            <a:r>
              <a:rPr lang="en-US" altLang="zh-TW" dirty="0" smtClean="0"/>
              <a:t>				</a:t>
            </a:r>
            <a:r>
              <a:rPr lang="zh-TW" altLang="en-US" dirty="0" smtClean="0"/>
              <a:t>為</a:t>
            </a:r>
            <a:r>
              <a:rPr lang="en-US" altLang="zh-TW" dirty="0"/>
              <a:t>c</a:t>
            </a:r>
            <a:r>
              <a:rPr lang="zh-TW" altLang="en-US" dirty="0"/>
              <a:t>中使用者</a:t>
            </a:r>
            <a:r>
              <a:rPr lang="zh-TW" altLang="en-US" dirty="0" smtClean="0"/>
              <a:t>數</a:t>
            </a:r>
            <a:endParaRPr lang="en-US" altLang="zh-TW" dirty="0" smtClean="0"/>
          </a:p>
          <a:p>
            <a:pPr marL="201168" lvl="1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</a:t>
            </a:r>
            <a:r>
              <a:rPr lang="zh-TW" altLang="en-US" dirty="0" smtClean="0"/>
              <a:t>為</a:t>
            </a:r>
            <a:r>
              <a:rPr lang="zh-TW" altLang="en-US" dirty="0"/>
              <a:t>使用者</a:t>
            </a:r>
            <a:r>
              <a:rPr lang="en-US" altLang="zh-TW" dirty="0"/>
              <a:t>app</a:t>
            </a:r>
            <a:r>
              <a:rPr lang="zh-TW" altLang="en-US" dirty="0"/>
              <a:t>向量，</a:t>
            </a:r>
            <a:r>
              <a:rPr lang="en-US" altLang="zh-TW" dirty="0"/>
              <a:t>	</a:t>
            </a:r>
            <a:r>
              <a:rPr lang="zh-TW" altLang="en-US" dirty="0"/>
              <a:t>        </a:t>
            </a:r>
            <a:r>
              <a:rPr lang="zh-TW" altLang="en-US" dirty="0" smtClean="0"/>
              <a:t>      為 </a:t>
            </a:r>
            <a:r>
              <a:rPr lang="en-US" altLang="zh-TW" dirty="0" smtClean="0">
                <a:solidFill>
                  <a:schemeClr val="accent3"/>
                </a:solidFill>
              </a:rPr>
              <a:t>Cosine Similarity</a:t>
            </a:r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r>
              <a:rPr lang="zh-TW" altLang="en-US" dirty="0" smtClean="0"/>
              <a:t>利用使用者分類相似度可以將使用者分群</a:t>
            </a:r>
            <a:endParaRPr lang="en-US" altLang="zh-TW" dirty="0" smtClean="0"/>
          </a:p>
          <a:p>
            <a:pPr lvl="1"/>
            <a:endParaRPr lang="en-US" altLang="zh-TW" dirty="0" smtClean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Mobile App Classification with Enriched Contextual </a:t>
            </a:r>
            <a:r>
              <a:rPr lang="en-US" altLang="zh-TW" dirty="0"/>
              <a:t>I</a:t>
            </a:r>
            <a:r>
              <a:rPr lang="en-US" altLang="zh-TW" dirty="0" smtClean="0"/>
              <a:t>nformation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925" y="3384973"/>
            <a:ext cx="5553075" cy="29432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236" y="4800599"/>
            <a:ext cx="2256841" cy="32240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077" y="4856585"/>
            <a:ext cx="390525" cy="2286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217" y="5209593"/>
            <a:ext cx="228600" cy="1524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8539" y="5157693"/>
            <a:ext cx="1066800" cy="257175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FDC0-FB9B-43D5-916B-3DBDBB5229F9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678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131734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E</a:t>
            </a:r>
            <a:r>
              <a:rPr lang="en-US" altLang="zh-TW" sz="2400" dirty="0" smtClean="0"/>
              <a:t>valuate </a:t>
            </a:r>
            <a:r>
              <a:rPr lang="en-US" altLang="zh-TW" sz="2400" dirty="0"/>
              <a:t>T</a:t>
            </a:r>
            <a:r>
              <a:rPr lang="en-US" altLang="zh-TW" sz="2400" dirty="0" smtClean="0"/>
              <a:t>he Segmentation Performance</a:t>
            </a:r>
          </a:p>
          <a:p>
            <a:pPr lvl="1"/>
            <a:endParaRPr lang="en-US" altLang="zh-TW" sz="2000" dirty="0" smtClean="0"/>
          </a:p>
          <a:p>
            <a:pPr lvl="1"/>
            <a:r>
              <a:rPr lang="zh-TW" altLang="en-US" sz="2000" dirty="0" smtClean="0"/>
              <a:t>哪種</a:t>
            </a:r>
            <a:r>
              <a:rPr lang="en-US" altLang="zh-TW" sz="2000" dirty="0" smtClean="0"/>
              <a:t>app</a:t>
            </a:r>
            <a:r>
              <a:rPr lang="zh-TW" altLang="en-US" sz="2000" dirty="0" smtClean="0"/>
              <a:t>是你最常使用的？最有興趣的？最不喜歡的？</a:t>
            </a:r>
            <a:endParaRPr lang="en-US" altLang="zh-TW" sz="2200" dirty="0" smtClean="0"/>
          </a:p>
          <a:p>
            <a:pPr lvl="1"/>
            <a:endParaRPr lang="en-US" altLang="zh-TW" sz="2000" dirty="0" smtClean="0"/>
          </a:p>
          <a:p>
            <a:pPr lvl="1"/>
            <a:r>
              <a:rPr lang="zh-TW" altLang="en-US" sz="2000" dirty="0" smtClean="0"/>
              <a:t>為了推斷上述問題，我們評估使用者分類圖：</a:t>
            </a:r>
            <a:endParaRPr lang="en-US" altLang="zh-TW" sz="2000" dirty="0" smtClean="0"/>
          </a:p>
          <a:p>
            <a:pPr lvl="1"/>
            <a:r>
              <a:rPr lang="en-US" altLang="zh-TW" sz="2000" dirty="0" smtClean="0"/>
              <a:t>Fig. 13.</a:t>
            </a:r>
            <a:r>
              <a:rPr lang="zh-TW" altLang="en-US" sz="2000" dirty="0" smtClean="0"/>
              <a:t>以使用者</a:t>
            </a:r>
            <a:r>
              <a:rPr lang="en-US" altLang="zh-TW" sz="2000" dirty="0" smtClean="0"/>
              <a:t>app</a:t>
            </a:r>
            <a:r>
              <a:rPr lang="zh-TW" altLang="en-US" sz="2000" dirty="0" smtClean="0"/>
              <a:t>向量與使用者</a:t>
            </a:r>
            <a:r>
              <a:rPr lang="en-US" altLang="zh-TW" sz="2000" dirty="0" smtClean="0"/>
              <a:t>app</a:t>
            </a:r>
            <a:r>
              <a:rPr lang="zh-TW" altLang="en-US" sz="2000" dirty="0" smtClean="0"/>
              <a:t>分類向量算族群。</a:t>
            </a:r>
            <a:endParaRPr lang="en-US" altLang="zh-TW" sz="2000" dirty="0" smtClean="0"/>
          </a:p>
          <a:p>
            <a:pPr lvl="2"/>
            <a:r>
              <a:rPr lang="zh-TW" altLang="en-US" sz="1600" dirty="0" smtClean="0"/>
              <a:t>以使用者</a:t>
            </a:r>
            <a:r>
              <a:rPr lang="en-US" altLang="zh-TW" sz="1600" dirty="0" smtClean="0"/>
              <a:t>app</a:t>
            </a:r>
            <a:r>
              <a:rPr lang="zh-TW" altLang="en-US" sz="1600" dirty="0" smtClean="0"/>
              <a:t>分類分群結果較好</a:t>
            </a:r>
            <a:endParaRPr lang="en-US" altLang="zh-TW" sz="1600" dirty="0" smtClean="0"/>
          </a:p>
          <a:p>
            <a:pPr lvl="1"/>
            <a:endParaRPr lang="en-US" altLang="zh-TW" sz="2000" dirty="0" smtClean="0"/>
          </a:p>
          <a:p>
            <a:pPr lvl="1"/>
            <a:r>
              <a:rPr lang="en-US" altLang="zh-TW" sz="2000" dirty="0" smtClean="0"/>
              <a:t>Fig. 14.</a:t>
            </a:r>
            <a:r>
              <a:rPr lang="zh-TW" altLang="en-US" sz="2000" dirty="0" smtClean="0"/>
              <a:t>使用者族群</a:t>
            </a:r>
            <a:r>
              <a:rPr lang="en-US" altLang="zh-TW" sz="2000" dirty="0" smtClean="0"/>
              <a:t>5</a:t>
            </a:r>
            <a:r>
              <a:rPr lang="zh-TW" altLang="en-US" sz="2000" dirty="0" smtClean="0"/>
              <a:t>中</a:t>
            </a:r>
            <a:r>
              <a:rPr lang="en-US" altLang="zh-TW" sz="2000" dirty="0" smtClean="0"/>
              <a:t>app</a:t>
            </a:r>
            <a:r>
              <a:rPr lang="zh-TW" altLang="en-US" sz="2000" dirty="0" smtClean="0"/>
              <a:t>分類的分數分布</a:t>
            </a:r>
            <a:endParaRPr lang="en-US" altLang="zh-TW" sz="2000" dirty="0" smtClean="0"/>
          </a:p>
          <a:p>
            <a:pPr lvl="2"/>
            <a:r>
              <a:rPr lang="zh-TW" altLang="en-US" sz="1600" dirty="0" smtClean="0"/>
              <a:t>得知使用者族群分布與</a:t>
            </a:r>
            <a:r>
              <a:rPr lang="en-US" altLang="zh-TW" sz="1600" dirty="0" smtClean="0"/>
              <a:t>app</a:t>
            </a:r>
            <a:r>
              <a:rPr lang="zh-TW" altLang="en-US" sz="1600" dirty="0" smtClean="0"/>
              <a:t>分類分布有一定的關係</a:t>
            </a:r>
            <a:endParaRPr lang="en-US" altLang="zh-TW" sz="1600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Mobile App Classification with Enriched Contextual </a:t>
            </a:r>
            <a:r>
              <a:rPr lang="en-US" altLang="zh-TW" dirty="0"/>
              <a:t>I</a:t>
            </a:r>
            <a:r>
              <a:rPr lang="en-US" altLang="zh-TW" dirty="0" smtClean="0"/>
              <a:t>nformation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110" y="1832687"/>
            <a:ext cx="4568890" cy="234383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765" y="4176521"/>
            <a:ext cx="4509796" cy="2140304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FDC0-FB9B-43D5-916B-3DBDBB5229F9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3611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79" y="1737359"/>
            <a:ext cx="10472679" cy="4607457"/>
          </a:xfrm>
        </p:spPr>
        <p:txBody>
          <a:bodyPr/>
          <a:lstStyle/>
          <a:p>
            <a:r>
              <a:rPr lang="en-US" altLang="zh-TW" sz="2800" dirty="0"/>
              <a:t>CONCLUDING </a:t>
            </a:r>
            <a:r>
              <a:rPr lang="en-US" altLang="zh-TW" sz="2800" dirty="0" smtClean="0"/>
              <a:t>REMARKS</a:t>
            </a:r>
          </a:p>
          <a:p>
            <a:pPr lvl="1"/>
            <a:endParaRPr lang="en-US" altLang="zh-TW" dirty="0" smtClean="0"/>
          </a:p>
          <a:p>
            <a:pPr lvl="1"/>
            <a:r>
              <a:rPr lang="zh-TW" altLang="en-US" dirty="0" smtClean="0"/>
              <a:t>本研究主要論述問題為結合網路資料與現時背景資料自動地對</a:t>
            </a:r>
            <a:r>
              <a:rPr lang="en-US" altLang="zh-TW" dirty="0" smtClean="0"/>
              <a:t>app</a:t>
            </a:r>
            <a:r>
              <a:rPr lang="zh-TW" altLang="en-US" dirty="0" smtClean="0"/>
              <a:t>做分類。利用網路搜尋引擎的搜尋結果資料特徵，與現實背景資料分析出</a:t>
            </a:r>
            <a:r>
              <a:rPr lang="en-US" altLang="zh-TW" dirty="0" smtClean="0"/>
              <a:t>contexts logs</a:t>
            </a:r>
            <a:r>
              <a:rPr lang="zh-TW" altLang="en-US" dirty="0" smtClean="0"/>
              <a:t>的特徵，同時綜合以上兩種資料放入</a:t>
            </a:r>
            <a:r>
              <a:rPr lang="en-US" altLang="zh-TW" dirty="0" err="1" smtClean="0"/>
              <a:t>MaxEnt</a:t>
            </a:r>
            <a:r>
              <a:rPr lang="zh-TW" altLang="en-US" dirty="0" smtClean="0"/>
              <a:t>做機器學習。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zh-TW" altLang="en-US" dirty="0" smtClean="0"/>
              <a:t>以</a:t>
            </a:r>
            <a:r>
              <a:rPr lang="en-US" altLang="zh-TW" dirty="0" smtClean="0"/>
              <a:t>433</a:t>
            </a:r>
            <a:r>
              <a:rPr lang="zh-TW" altLang="en-US" dirty="0" smtClean="0"/>
              <a:t>為使用者提供的現時背景資料做實驗，驗證此方法較優於目前兩種最先進的方法</a:t>
            </a:r>
            <a:r>
              <a:rPr lang="en-US" altLang="zh-TW" dirty="0" smtClean="0"/>
              <a:t>(WVAC)(HATC)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r>
              <a:rPr lang="zh-TW" altLang="en-US" dirty="0" smtClean="0"/>
              <a:t>雖然此方法解決了</a:t>
            </a:r>
            <a:r>
              <a:rPr lang="en-US" altLang="zh-TW" dirty="0" smtClean="0"/>
              <a:t>app</a:t>
            </a:r>
            <a:r>
              <a:rPr lang="zh-TW" altLang="en-US" dirty="0" smtClean="0"/>
              <a:t>分類問題，侷限於行動裝置有限的計算資源，還無法</a:t>
            </a:r>
            <a:r>
              <a:rPr lang="zh-TW" altLang="en-US" dirty="0"/>
              <a:t>佈</a:t>
            </a:r>
            <a:r>
              <a:rPr lang="zh-TW" altLang="en-US" dirty="0" smtClean="0"/>
              <a:t>署於</a:t>
            </a:r>
            <a:r>
              <a:rPr lang="zh-TW" altLang="en-US" dirty="0"/>
              <a:t>行動</a:t>
            </a:r>
            <a:r>
              <a:rPr lang="zh-TW" altLang="en-US" dirty="0" smtClean="0"/>
              <a:t>裝置上。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zh-TW" altLang="en-US" dirty="0" smtClean="0"/>
              <a:t>因為每個使用者有不同的</a:t>
            </a:r>
            <a:r>
              <a:rPr lang="en-US" altLang="zh-TW" dirty="0" smtClean="0"/>
              <a:t>app</a:t>
            </a:r>
            <a:r>
              <a:rPr lang="zh-TW" altLang="en-US" dirty="0" smtClean="0"/>
              <a:t>使用行為，目前還無法從</a:t>
            </a:r>
            <a:r>
              <a:rPr lang="en-US" altLang="zh-TW" dirty="0" smtClean="0"/>
              <a:t>context logs</a:t>
            </a:r>
            <a:r>
              <a:rPr lang="zh-TW" altLang="en-US" dirty="0" smtClean="0"/>
              <a:t>中推斷出個人的</a:t>
            </a:r>
            <a:r>
              <a:rPr lang="en-US" altLang="zh-TW" dirty="0" smtClean="0"/>
              <a:t>app</a:t>
            </a:r>
            <a:r>
              <a:rPr lang="zh-TW" altLang="en-US" dirty="0" smtClean="0"/>
              <a:t>使用行為，故未來可以結合</a:t>
            </a:r>
            <a:r>
              <a:rPr lang="en-US" altLang="zh-TW" dirty="0" smtClean="0"/>
              <a:t>context-aware</a:t>
            </a:r>
            <a:r>
              <a:rPr lang="zh-TW" altLang="en-US" dirty="0" smtClean="0"/>
              <a:t>服務，如</a:t>
            </a:r>
            <a:r>
              <a:rPr lang="en-US" altLang="zh-TW" dirty="0" smtClean="0"/>
              <a:t>context-aware</a:t>
            </a:r>
            <a:r>
              <a:rPr lang="zh-TW" altLang="en-US" dirty="0" smtClean="0"/>
              <a:t> </a:t>
            </a:r>
            <a:r>
              <a:rPr lang="en-US" altLang="zh-TW" dirty="0" smtClean="0"/>
              <a:t>app</a:t>
            </a:r>
            <a:r>
              <a:rPr lang="zh-TW" altLang="en-US" smtClean="0"/>
              <a:t>推薦系統，來提升使用者體驗。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Mobile App Classification with Enriched Contextual </a:t>
            </a:r>
            <a:r>
              <a:rPr lang="en-US" altLang="zh-TW" dirty="0"/>
              <a:t>I</a:t>
            </a:r>
            <a:r>
              <a:rPr lang="en-US" altLang="zh-TW" dirty="0" smtClean="0"/>
              <a:t>nformation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FDC0-FB9B-43D5-916B-3DBDBB5229F9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5356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Mobile App Classification with Enriched Contextual </a:t>
            </a:r>
            <a:r>
              <a:rPr lang="en-US" altLang="zh-TW" dirty="0"/>
              <a:t>I</a:t>
            </a:r>
            <a:r>
              <a:rPr lang="en-US" altLang="zh-TW" dirty="0" smtClean="0"/>
              <a:t>nformation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64113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Abstract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如何為</a:t>
            </a:r>
            <a:r>
              <a:rPr lang="en-US" altLang="zh-TW" dirty="0" smtClean="0"/>
              <a:t>app</a:t>
            </a:r>
            <a:r>
              <a:rPr lang="zh-TW" altLang="en-US" dirty="0" smtClean="0"/>
              <a:t>分類到以定義的分類中，是分析</a:t>
            </a:r>
            <a:r>
              <a:rPr lang="en-US" altLang="zh-TW" dirty="0" smtClean="0"/>
              <a:t>app</a:t>
            </a:r>
            <a:r>
              <a:rPr lang="zh-TW" altLang="en-US" dirty="0" smtClean="0"/>
              <a:t>最重要的步驟。因為我們可從</a:t>
            </a:r>
            <a:r>
              <a:rPr lang="en-US" altLang="zh-TW" dirty="0" smtClean="0"/>
              <a:t>app</a:t>
            </a:r>
            <a:r>
              <a:rPr lang="zh-TW" altLang="en-US" dirty="0" smtClean="0"/>
              <a:t>有限的資訊中得到的資料，通常是不完整與模糊的。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本研究提供方法，首先利用網路</a:t>
            </a:r>
            <a:r>
              <a:rPr lang="en-US" altLang="zh-TW" dirty="0" smtClean="0"/>
              <a:t>app</a:t>
            </a:r>
            <a:r>
              <a:rPr lang="zh-TW" altLang="en-US" dirty="0" smtClean="0"/>
              <a:t>搜尋引擎，將取得的</a:t>
            </a:r>
            <a:r>
              <a:rPr lang="en-US" altLang="zh-TW" dirty="0" smtClean="0"/>
              <a:t>app</a:t>
            </a:r>
            <a:r>
              <a:rPr lang="zh-TW" altLang="en-US" dirty="0" smtClean="0"/>
              <a:t>資料豐富化，再將觀察各種不同的</a:t>
            </a:r>
            <a:r>
              <a:rPr lang="en-US" altLang="zh-TW" dirty="0" smtClean="0"/>
              <a:t>app</a:t>
            </a:r>
            <a:r>
              <a:rPr lang="zh-TW" altLang="en-US" dirty="0" smtClean="0"/>
              <a:t>可能會對應到現實世界資訊，加入豐富化後的資料中，最後將資料放到</a:t>
            </a:r>
            <a:r>
              <a:rPr lang="en-US" altLang="zh-TW" dirty="0" smtClean="0"/>
              <a:t>Maximum Entropy Model</a:t>
            </a:r>
            <a:r>
              <a:rPr lang="zh-TW" altLang="en-US" dirty="0" smtClean="0"/>
              <a:t>訓練</a:t>
            </a:r>
            <a:r>
              <a:rPr lang="en-US" altLang="zh-TW" dirty="0" smtClean="0"/>
              <a:t>app</a:t>
            </a:r>
            <a:r>
              <a:rPr lang="zh-TW" altLang="en-US" dirty="0" smtClean="0"/>
              <a:t>分類器。</a:t>
            </a:r>
            <a:endParaRPr lang="en-US" altLang="zh-TW" dirty="0" smtClean="0"/>
          </a:p>
          <a:p>
            <a:r>
              <a:rPr lang="en-US" altLang="zh-TW" dirty="0" smtClean="0"/>
              <a:t>Introduction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在</a:t>
            </a:r>
            <a:r>
              <a:rPr lang="en-US" altLang="zh-TW" dirty="0" smtClean="0"/>
              <a:t>2013</a:t>
            </a:r>
            <a:r>
              <a:rPr lang="zh-TW" altLang="en-US" dirty="0" smtClean="0"/>
              <a:t>年</a:t>
            </a:r>
            <a:r>
              <a:rPr lang="en-US" altLang="zh-TW" dirty="0" smtClean="0"/>
              <a:t>7</a:t>
            </a:r>
            <a:r>
              <a:rPr lang="zh-TW" altLang="en-US" dirty="0" smtClean="0"/>
              <a:t>月，</a:t>
            </a:r>
            <a:r>
              <a:rPr lang="en-US" altLang="zh-TW" dirty="0" smtClean="0"/>
              <a:t>Google Play</a:t>
            </a:r>
            <a:r>
              <a:rPr lang="zh-TW" altLang="en-US" dirty="0" smtClean="0"/>
              <a:t>與</a:t>
            </a:r>
            <a:r>
              <a:rPr lang="en-US" altLang="zh-TW" dirty="0" smtClean="0"/>
              <a:t>Apple</a:t>
            </a:r>
            <a:r>
              <a:rPr lang="zh-TW" altLang="en-US" dirty="0" smtClean="0"/>
              <a:t>的</a:t>
            </a:r>
            <a:r>
              <a:rPr lang="en-US" altLang="zh-TW" dirty="0"/>
              <a:t>A</a:t>
            </a:r>
            <a:r>
              <a:rPr lang="en-US" altLang="zh-TW" dirty="0" smtClean="0"/>
              <a:t>pp store</a:t>
            </a:r>
            <a:r>
              <a:rPr lang="zh-TW" altLang="en-US" dirty="0" smtClean="0"/>
              <a:t>已有超過</a:t>
            </a:r>
            <a:r>
              <a:rPr lang="en-US" altLang="zh-TW" dirty="0" smtClean="0"/>
              <a:t>190</a:t>
            </a:r>
            <a:r>
              <a:rPr lang="zh-TW" altLang="en-US" dirty="0" smtClean="0"/>
              <a:t>萬支</a:t>
            </a:r>
            <a:r>
              <a:rPr lang="en-US" altLang="zh-TW" dirty="0" smtClean="0"/>
              <a:t>app</a:t>
            </a:r>
            <a:r>
              <a:rPr lang="zh-TW" altLang="en-US" dirty="0" smtClean="0"/>
              <a:t>與超過</a:t>
            </a:r>
            <a:r>
              <a:rPr lang="en-US" altLang="zh-TW" dirty="0" smtClean="0"/>
              <a:t>100</a:t>
            </a:r>
            <a:r>
              <a:rPr lang="zh-TW" altLang="en-US" dirty="0" smtClean="0"/>
              <a:t>億的下載人次。直觀的來說，我們可以從</a:t>
            </a:r>
            <a:r>
              <a:rPr lang="en-US" altLang="zh-TW" dirty="0" smtClean="0"/>
              <a:t>app</a:t>
            </a:r>
            <a:r>
              <a:rPr lang="zh-TW" altLang="en-US" dirty="0" smtClean="0"/>
              <a:t>來了解使用者的日常生活中的行為，進而推薦使用者所需要的</a:t>
            </a:r>
            <a:r>
              <a:rPr lang="en-US" altLang="zh-TW" dirty="0" smtClean="0"/>
              <a:t>app</a:t>
            </a:r>
            <a:r>
              <a:rPr lang="zh-TW" altLang="en-US" dirty="0"/>
              <a:t>、</a:t>
            </a:r>
            <a:r>
              <a:rPr lang="zh-TW" altLang="en-US" dirty="0" smtClean="0"/>
              <a:t>為使用者分族群與打廣告。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為</a:t>
            </a:r>
            <a:r>
              <a:rPr lang="en-US" altLang="zh-TW" dirty="0" smtClean="0"/>
              <a:t>app</a:t>
            </a:r>
            <a:r>
              <a:rPr lang="zh-TW" altLang="en-US" dirty="0" smtClean="0"/>
              <a:t>自動且有效率的分類是大家共同所期盼的，雖然</a:t>
            </a:r>
            <a:r>
              <a:rPr lang="en-US" altLang="zh-TW" dirty="0" smtClean="0"/>
              <a:t>app</a:t>
            </a:r>
            <a:r>
              <a:rPr lang="zh-TW" altLang="en-US" dirty="0" smtClean="0"/>
              <a:t>商店已有為</a:t>
            </a:r>
            <a:r>
              <a:rPr lang="en-US" altLang="zh-TW" dirty="0" smtClean="0"/>
              <a:t>app</a:t>
            </a:r>
            <a:r>
              <a:rPr lang="zh-TW" altLang="en-US" dirty="0" smtClean="0"/>
              <a:t>冠上分類的標籤，但因第三方所提供的</a:t>
            </a:r>
            <a:r>
              <a:rPr lang="en-US" altLang="zh-TW" dirty="0" smtClean="0"/>
              <a:t>app</a:t>
            </a:r>
            <a:r>
              <a:rPr lang="zh-TW" altLang="en-US" dirty="0" smtClean="0"/>
              <a:t>與這些</a:t>
            </a:r>
            <a:r>
              <a:rPr lang="en-US" altLang="zh-TW" dirty="0" smtClean="0"/>
              <a:t>app</a:t>
            </a:r>
            <a:r>
              <a:rPr lang="zh-TW" altLang="en-US" dirty="0" smtClean="0"/>
              <a:t>商店所使用的分類標準不同，如何明確的賦予</a:t>
            </a:r>
            <a:r>
              <a:rPr lang="en-US" altLang="zh-TW" dirty="0" smtClean="0"/>
              <a:t>app</a:t>
            </a:r>
            <a:r>
              <a:rPr lang="zh-TW" altLang="en-US" dirty="0" smtClean="0"/>
              <a:t>精確的分類，同時讓該標籤反映出</a:t>
            </a:r>
            <a:r>
              <a:rPr lang="en-US" altLang="zh-TW" dirty="0" smtClean="0"/>
              <a:t>app</a:t>
            </a:r>
            <a:r>
              <a:rPr lang="zh-TW" altLang="en-US" dirty="0" smtClean="0"/>
              <a:t>所代標的潛在意涵，這些都必需基於為</a:t>
            </a:r>
            <a:r>
              <a:rPr lang="en-US" altLang="zh-TW" dirty="0" smtClean="0"/>
              <a:t>app</a:t>
            </a:r>
            <a:r>
              <a:rPr lang="zh-TW" altLang="en-US" dirty="0" smtClean="0"/>
              <a:t>做分類，而分類不是輕易的事，人們也一直在研究開發中。</a:t>
            </a:r>
            <a:endParaRPr lang="en-US" altLang="zh-TW" dirty="0" smtClean="0"/>
          </a:p>
          <a:p>
            <a:pPr lvl="1"/>
            <a:r>
              <a:rPr lang="zh-TW" altLang="en-US" dirty="0" smtClean="0">
                <a:solidFill>
                  <a:schemeClr val="accent3"/>
                </a:solidFill>
              </a:rPr>
              <a:t>分類所面臨的挑戰在於有限的</a:t>
            </a:r>
            <a:r>
              <a:rPr lang="en-US" altLang="zh-TW" dirty="0" smtClean="0">
                <a:solidFill>
                  <a:schemeClr val="accent3"/>
                </a:solidFill>
              </a:rPr>
              <a:t>app</a:t>
            </a:r>
            <a:r>
              <a:rPr lang="zh-TW" altLang="en-US" dirty="0" smtClean="0">
                <a:solidFill>
                  <a:schemeClr val="accent3"/>
                </a:solidFill>
              </a:rPr>
              <a:t>資料，</a:t>
            </a:r>
            <a:r>
              <a:rPr lang="en-US" altLang="zh-TW" dirty="0" smtClean="0">
                <a:solidFill>
                  <a:schemeClr val="accent3"/>
                </a:solidFill>
              </a:rPr>
              <a:t>app</a:t>
            </a:r>
            <a:r>
              <a:rPr lang="zh-TW" altLang="en-US" dirty="0" smtClean="0">
                <a:solidFill>
                  <a:schemeClr val="accent3"/>
                </a:solidFill>
              </a:rPr>
              <a:t>名稱沒有明確的特徵且通常太短，所以我們同時用網路上與現實環境中對這個</a:t>
            </a:r>
            <a:r>
              <a:rPr lang="en-US" altLang="zh-TW" dirty="0" smtClean="0">
                <a:solidFill>
                  <a:schemeClr val="accent3"/>
                </a:solidFill>
              </a:rPr>
              <a:t>app</a:t>
            </a:r>
            <a:r>
              <a:rPr lang="zh-TW" altLang="en-US" dirty="0" smtClean="0">
                <a:solidFill>
                  <a:schemeClr val="accent3"/>
                </a:solidFill>
              </a:rPr>
              <a:t>的理解將資料豐富化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FDC0-FB9B-43D5-916B-3DBDBB5229F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326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Mobile App Classification with Enriched Contextual </a:t>
            </a:r>
            <a:r>
              <a:rPr lang="en-US" altLang="zh-TW" dirty="0"/>
              <a:t>I</a:t>
            </a:r>
            <a:r>
              <a:rPr lang="en-US" altLang="zh-TW" dirty="0" smtClean="0"/>
              <a:t>nformation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99310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Related Work</a:t>
            </a:r>
            <a:r>
              <a:rPr lang="zh-TW" altLang="en-US" dirty="0" smtClean="0"/>
              <a:t> 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傳統用於分類的文字通常</a:t>
            </a:r>
            <a:r>
              <a:rPr lang="zh-TW" altLang="en-US" dirty="0"/>
              <a:t>是</a:t>
            </a:r>
            <a:r>
              <a:rPr lang="zh-TW" altLang="en-US" dirty="0" smtClean="0"/>
              <a:t>基於處理 </a:t>
            </a:r>
            <a:r>
              <a:rPr lang="en-US" altLang="zh-TW" dirty="0" smtClean="0"/>
              <a:t>short &amp; sparse</a:t>
            </a:r>
            <a:r>
              <a:rPr lang="zh-TW" altLang="en-US" dirty="0" smtClean="0"/>
              <a:t> 資料，這對於現在的分類研究是相當有限的。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zh-TW" altLang="en-US" dirty="0" smtClean="0"/>
              <a:t>我們利用的技術例</a:t>
            </a:r>
            <a:r>
              <a:rPr lang="zh-TW" altLang="en-US" dirty="0"/>
              <a:t>如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Phan</a:t>
            </a:r>
            <a:r>
              <a:rPr lang="zh-TW" altLang="en-US" dirty="0" smtClean="0"/>
              <a:t>：利用</a:t>
            </a:r>
            <a:r>
              <a:rPr lang="en-US" altLang="zh-TW" dirty="0" smtClean="0"/>
              <a:t>hidden topic</a:t>
            </a:r>
            <a:r>
              <a:rPr lang="zh-TW" altLang="en-US" dirty="0" smtClean="0"/>
              <a:t>來增加</a:t>
            </a:r>
            <a:r>
              <a:rPr lang="en-US" altLang="zh-TW" dirty="0" smtClean="0"/>
              <a:t>short &amp; sparse</a:t>
            </a:r>
            <a:r>
              <a:rPr lang="zh-TW" altLang="en-US" dirty="0" smtClean="0"/>
              <a:t>資料的分類表現，</a:t>
            </a:r>
            <a:r>
              <a:rPr lang="en-US" altLang="zh-TW" dirty="0" smtClean="0"/>
              <a:t>hidden topic</a:t>
            </a:r>
            <a:r>
              <a:rPr lang="zh-TW" altLang="en-US" dirty="0" smtClean="0"/>
              <a:t>是已知的額外資料，如網路上的知識，來避免用到雜訊。</a:t>
            </a:r>
            <a:endParaRPr lang="en-US" altLang="zh-TW" dirty="0" smtClean="0"/>
          </a:p>
          <a:p>
            <a:pPr lvl="2"/>
            <a:r>
              <a:rPr lang="en-US" altLang="zh-TW" dirty="0" err="1" smtClean="0"/>
              <a:t>Sahami</a:t>
            </a:r>
            <a:r>
              <a:rPr lang="zh-TW" altLang="en-US" dirty="0" smtClean="0"/>
              <a:t>：用網路搜尋引擎提供的資料做短文分析，同時可以處理</a:t>
            </a:r>
            <a:r>
              <a:rPr lang="en-US" altLang="zh-TW" dirty="0" smtClean="0"/>
              <a:t>short</a:t>
            </a:r>
            <a:r>
              <a:rPr lang="zh-TW" altLang="en-US" dirty="0" smtClean="0"/>
              <a:t> 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 </a:t>
            </a:r>
            <a:r>
              <a:rPr lang="en-US" altLang="zh-TW" dirty="0" smtClean="0"/>
              <a:t>sparse</a:t>
            </a:r>
            <a:r>
              <a:rPr lang="zh-TW" altLang="en-US" dirty="0" smtClean="0"/>
              <a:t>的資料來做分類。</a:t>
            </a:r>
            <a:endParaRPr lang="en-US" altLang="zh-TW" dirty="0" smtClean="0"/>
          </a:p>
          <a:p>
            <a:pPr lvl="2"/>
            <a:r>
              <a:rPr lang="en-US" altLang="zh-TW" dirty="0" err="1" smtClean="0"/>
              <a:t>Yhi</a:t>
            </a:r>
            <a:r>
              <a:rPr lang="zh-TW" altLang="en-US" dirty="0" smtClean="0"/>
              <a:t>：改良短文分析的方式，加上一些學習的機制，使短文分析更有效率。</a:t>
            </a:r>
            <a:endParaRPr lang="en-US" altLang="zh-TW" dirty="0" smtClean="0"/>
          </a:p>
          <a:p>
            <a:pPr lvl="2"/>
            <a:r>
              <a:rPr lang="en-US" altLang="zh-TW" dirty="0" err="1" smtClean="0"/>
              <a:t>Broder</a:t>
            </a:r>
            <a:r>
              <a:rPr lang="zh-TW" altLang="en-US" dirty="0" smtClean="0"/>
              <a:t>：從網路搜尋引擎最熱門的搜尋</a:t>
            </a:r>
            <a:r>
              <a:rPr lang="en-US" altLang="zh-TW" dirty="0" smtClean="0"/>
              <a:t>Query</a:t>
            </a:r>
            <a:r>
              <a:rPr lang="zh-TW" altLang="en-US" dirty="0" smtClean="0"/>
              <a:t>查到的資料中，萃取可用的資料。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Shen</a:t>
            </a:r>
            <a:r>
              <a:rPr lang="zh-TW" altLang="en-US" dirty="0" smtClean="0"/>
              <a:t>：用網路直接為</a:t>
            </a:r>
            <a:r>
              <a:rPr lang="en-US" altLang="zh-TW" dirty="0" smtClean="0"/>
              <a:t>Query</a:t>
            </a:r>
            <a:r>
              <a:rPr lang="zh-TW" altLang="en-US" dirty="0" smtClean="0"/>
              <a:t>分類。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Cao</a:t>
            </a:r>
            <a:r>
              <a:rPr lang="zh-TW" altLang="en-US" dirty="0" smtClean="0"/>
              <a:t>：用網路資料與</a:t>
            </a:r>
            <a:r>
              <a:rPr lang="en-US" altLang="zh-TW" dirty="0" smtClean="0"/>
              <a:t>Query</a:t>
            </a:r>
            <a:r>
              <a:rPr lang="zh-TW" altLang="en-US" dirty="0" smtClean="0"/>
              <a:t>的特徵來豐富資料為</a:t>
            </a:r>
            <a:r>
              <a:rPr lang="en-US" altLang="zh-TW" dirty="0" smtClean="0"/>
              <a:t>Query</a:t>
            </a:r>
            <a:r>
              <a:rPr lang="zh-TW" altLang="en-US" dirty="0" smtClean="0"/>
              <a:t>做分類。</a:t>
            </a:r>
            <a:endParaRPr lang="en-US" altLang="zh-TW" dirty="0" smtClean="0"/>
          </a:p>
          <a:p>
            <a:pPr lvl="2"/>
            <a:endParaRPr lang="en-US" altLang="zh-TW" dirty="0" smtClean="0"/>
          </a:p>
          <a:p>
            <a:pPr lvl="1"/>
            <a:r>
              <a:rPr lang="zh-TW" altLang="en-US" dirty="0" smtClean="0"/>
              <a:t>雖然有些技術</a:t>
            </a:r>
            <a:r>
              <a:rPr lang="en-US" altLang="zh-TW" dirty="0" smtClean="0"/>
              <a:t>app</a:t>
            </a:r>
            <a:r>
              <a:rPr lang="zh-TW" altLang="en-US" dirty="0" smtClean="0"/>
              <a:t>商店已經用了，但最近</a:t>
            </a:r>
            <a:r>
              <a:rPr lang="en-US" altLang="zh-TW" dirty="0" smtClean="0"/>
              <a:t>Cao</a:t>
            </a:r>
            <a:r>
              <a:rPr lang="zh-TW" altLang="en-US" dirty="0" smtClean="0"/>
              <a:t>利用</a:t>
            </a:r>
            <a:r>
              <a:rPr lang="en-US" altLang="zh-TW" dirty="0" smtClean="0"/>
              <a:t>Ma</a:t>
            </a:r>
            <a:r>
              <a:rPr lang="zh-TW" altLang="en-US" dirty="0" smtClean="0"/>
              <a:t>提出的自動一般化使用者的</a:t>
            </a:r>
            <a:r>
              <a:rPr lang="en-US" altLang="zh-TW" dirty="0" smtClean="0"/>
              <a:t>app</a:t>
            </a:r>
            <a:r>
              <a:rPr lang="zh-TW" altLang="en-US" dirty="0" smtClean="0"/>
              <a:t>使</a:t>
            </a:r>
            <a:r>
              <a:rPr lang="zh-TW" altLang="en-US" dirty="0"/>
              <a:t>用</a:t>
            </a:r>
            <a:r>
              <a:rPr lang="zh-TW" altLang="en-US" dirty="0" smtClean="0"/>
              <a:t>紀錄研究中發先，可以利用搜尋資料集合建立出向量空間做分類，其意義代表了</a:t>
            </a:r>
            <a:r>
              <a:rPr lang="en-US" altLang="zh-TW" dirty="0" smtClean="0"/>
              <a:t>app</a:t>
            </a:r>
            <a:r>
              <a:rPr lang="zh-TW" altLang="en-US" dirty="0" smtClean="0"/>
              <a:t>的分類</a:t>
            </a:r>
            <a:r>
              <a:rPr lang="zh-TW" altLang="en-US" dirty="0"/>
              <a:t>的</a:t>
            </a:r>
            <a:r>
              <a:rPr lang="zh-TW" altLang="en-US" dirty="0" smtClean="0"/>
              <a:t>同時反映出使用者的使用行為。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r>
              <a:rPr lang="zh-TW" altLang="en-US" dirty="0" smtClean="0"/>
              <a:t>本研究利用使用者的使用行為來改善</a:t>
            </a:r>
            <a:r>
              <a:rPr lang="en-US" altLang="zh-TW" dirty="0" smtClean="0"/>
              <a:t>app</a:t>
            </a:r>
            <a:r>
              <a:rPr lang="zh-TW" altLang="en-US" dirty="0" smtClean="0"/>
              <a:t>的分類結果。</a:t>
            </a:r>
            <a:endParaRPr lang="en-US" altLang="zh-TW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FDC0-FB9B-43D5-916B-3DBDBB5229F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9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Mobile App Classification with Enriched Contextual </a:t>
            </a:r>
            <a:r>
              <a:rPr lang="en-US" altLang="zh-TW" dirty="0"/>
              <a:t>I</a:t>
            </a:r>
            <a:r>
              <a:rPr lang="en-US" altLang="zh-TW" dirty="0" smtClean="0"/>
              <a:t>nformation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050" y="1737360"/>
            <a:ext cx="8229600" cy="2622767"/>
          </a:xfrm>
        </p:spPr>
        <p:txBody>
          <a:bodyPr>
            <a:normAutofit/>
          </a:bodyPr>
          <a:lstStyle/>
          <a:p>
            <a:r>
              <a:rPr lang="en-US" altLang="zh-TW" dirty="0" err="1" smtClean="0"/>
              <a:t>OverView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Preliminary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App Taxonomy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為了瞭解</a:t>
            </a:r>
            <a:r>
              <a:rPr lang="en-US" altLang="zh-TW" dirty="0" smtClean="0"/>
              <a:t>app</a:t>
            </a:r>
            <a:r>
              <a:rPr lang="zh-TW" altLang="en-US" dirty="0" smtClean="0"/>
              <a:t>資料中的語意，我們先為</a:t>
            </a:r>
            <a:r>
              <a:rPr lang="en-US" altLang="zh-TW" dirty="0" smtClean="0"/>
              <a:t>app</a:t>
            </a:r>
            <a:r>
              <a:rPr lang="zh-TW" altLang="en-US" dirty="0" smtClean="0"/>
              <a:t>在已定義的分類中做分類標準，如</a:t>
            </a:r>
            <a:r>
              <a:rPr lang="en-US" altLang="zh-TW" dirty="0" smtClean="0"/>
              <a:t>Fig. 2.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Search Snippets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在我們的方法中，我們利用網路搜尋引擎的</a:t>
            </a:r>
            <a:r>
              <a:rPr lang="en-US" altLang="zh-TW" dirty="0" smtClean="0"/>
              <a:t>app</a:t>
            </a:r>
            <a:r>
              <a:rPr lang="zh-TW" altLang="en-US" dirty="0" smtClean="0"/>
              <a:t>搜尋結果集合，來豐富化我們的資料，如</a:t>
            </a:r>
            <a:r>
              <a:rPr lang="en-US" altLang="zh-TW" dirty="0" smtClean="0"/>
              <a:t>Fig. 3.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Context Log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智慧型裝置可以抓到</a:t>
            </a:r>
            <a:r>
              <a:rPr lang="en-US" altLang="zh-TW" dirty="0" smtClean="0"/>
              <a:t>app</a:t>
            </a:r>
            <a:r>
              <a:rPr lang="zh-TW" altLang="en-US" dirty="0" smtClean="0"/>
              <a:t>的歷史使用紀錄</a:t>
            </a:r>
            <a:r>
              <a:rPr lang="en-US" altLang="zh-TW" dirty="0" smtClean="0"/>
              <a:t>(context logs)</a:t>
            </a:r>
            <a:r>
              <a:rPr lang="zh-TW" altLang="en-US" dirty="0" smtClean="0"/>
              <a:t>，我們可以找使用者在何時何地有這種行</a:t>
            </a:r>
            <a:endParaRPr lang="en-US" altLang="zh-TW" dirty="0" smtClean="0"/>
          </a:p>
          <a:p>
            <a:pPr marL="566928" lvl="3" indent="0">
              <a:buNone/>
            </a:pPr>
            <a:r>
              <a:rPr lang="zh-TW" altLang="en-US" dirty="0" smtClean="0"/>
              <a:t>   為的群集，分析出這個行為的意思，如 </a:t>
            </a:r>
            <a:r>
              <a:rPr lang="en-US" altLang="zh-TW" dirty="0" smtClean="0"/>
              <a:t>TABLE 1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107" y="1759663"/>
            <a:ext cx="3733162" cy="157455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650" y="3334216"/>
            <a:ext cx="3816619" cy="298852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78" y="4360127"/>
            <a:ext cx="8235872" cy="1962615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FDC0-FB9B-43D5-916B-3DBDBB5229F9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952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225" y="2575487"/>
            <a:ext cx="5438775" cy="3724275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Mobile App Classification with Enriched Contextual </a:t>
            </a:r>
            <a:r>
              <a:rPr lang="en-US" altLang="zh-TW" dirty="0"/>
              <a:t>I</a:t>
            </a:r>
            <a:r>
              <a:rPr lang="en-US" altLang="zh-TW" dirty="0" smtClean="0"/>
              <a:t>nformation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737359"/>
            <a:ext cx="10058400" cy="487531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Overview of approach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首先收集使用者的</a:t>
            </a:r>
            <a:r>
              <a:rPr lang="en-US" altLang="zh-TW" dirty="0" smtClean="0"/>
              <a:t>context logs</a:t>
            </a:r>
            <a:r>
              <a:rPr lang="zh-TW" altLang="en-US" dirty="0" smtClean="0"/>
              <a:t>，接著找出搜尋引擎與現實世界資料取得的特徵看是否反映在</a:t>
            </a:r>
            <a:r>
              <a:rPr lang="en-US" altLang="zh-TW" dirty="0" smtClean="0"/>
              <a:t>log</a:t>
            </a:r>
            <a:r>
              <a:rPr lang="zh-TW" altLang="en-US" dirty="0" smtClean="0"/>
              <a:t>上。再利用機器學習來訓練分類器。</a:t>
            </a:r>
            <a:r>
              <a:rPr lang="en-US" altLang="zh-TW" dirty="0" smtClean="0"/>
              <a:t>Fig. 4.</a:t>
            </a:r>
            <a:r>
              <a:rPr lang="zh-TW" altLang="en-US" dirty="0" smtClean="0"/>
              <a:t>為主要架構。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特別的是，我們假設目標分類為    ，</a:t>
            </a:r>
            <a:r>
              <a:rPr lang="en-US" altLang="zh-TW" dirty="0" smtClean="0"/>
              <a:t>App</a:t>
            </a:r>
            <a:r>
              <a:rPr lang="zh-TW" altLang="en-US" dirty="0" smtClean="0"/>
              <a:t>為 </a:t>
            </a:r>
            <a:r>
              <a:rPr lang="en-US" altLang="zh-TW" dirty="0" smtClean="0"/>
              <a:t>a</a:t>
            </a:r>
            <a:r>
              <a:rPr lang="zh-TW" altLang="en-US" dirty="0" smtClean="0"/>
              <a:t>，系統</a:t>
            </a:r>
            <a:endParaRPr lang="en-US" altLang="zh-TW" dirty="0" smtClean="0"/>
          </a:p>
          <a:p>
            <a:pPr marL="201168" lvl="1" indent="0">
              <a:buNone/>
            </a:pPr>
            <a:r>
              <a:rPr lang="zh-TW" altLang="en-US" dirty="0" smtClean="0"/>
              <a:t>    特定參數 </a:t>
            </a:r>
            <a:r>
              <a:rPr lang="en-US" altLang="zh-TW" dirty="0" smtClean="0"/>
              <a:t>K</a:t>
            </a:r>
            <a:r>
              <a:rPr lang="zh-TW" altLang="en-US" dirty="0" smtClean="0"/>
              <a:t>，依據</a:t>
            </a:r>
            <a:r>
              <a:rPr lang="en-US" altLang="zh-TW" dirty="0" smtClean="0"/>
              <a:t>a</a:t>
            </a:r>
            <a:r>
              <a:rPr lang="zh-TW" altLang="en-US" dirty="0" smtClean="0"/>
              <a:t>的網路 資料與特徵將</a:t>
            </a:r>
            <a:r>
              <a:rPr lang="en-US" altLang="zh-TW" dirty="0" smtClean="0"/>
              <a:t>a</a:t>
            </a:r>
            <a:r>
              <a:rPr lang="zh-TW" altLang="en-US" dirty="0" smtClean="0"/>
              <a:t>分類到</a:t>
            </a:r>
            <a:r>
              <a:rPr lang="en-US" altLang="zh-TW" dirty="0" smtClean="0"/>
              <a:t>K</a:t>
            </a:r>
            <a:r>
              <a:rPr lang="zh-TW" altLang="en-US" dirty="0" smtClean="0"/>
              <a:t>個</a:t>
            </a:r>
            <a:endParaRPr lang="en-US" altLang="zh-TW" dirty="0" smtClean="0"/>
          </a:p>
          <a:p>
            <a:pPr marL="201168" lvl="1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分類</a:t>
            </a:r>
            <a:r>
              <a:rPr lang="en-US" altLang="zh-TW" dirty="0" smtClean="0"/>
              <a:t>		</a:t>
            </a:r>
            <a:r>
              <a:rPr lang="zh-TW" altLang="en-US" dirty="0" smtClean="0"/>
              <a:t>     中，這</a:t>
            </a:r>
            <a:r>
              <a:rPr lang="en-US" altLang="zh-TW" dirty="0" smtClean="0"/>
              <a:t>K</a:t>
            </a:r>
            <a:r>
              <a:rPr lang="zh-TW" altLang="en-US" dirty="0" smtClean="0"/>
              <a:t>個分類為目標分類      中的        </a:t>
            </a:r>
            <a:endParaRPr lang="en-US" altLang="zh-TW" dirty="0" smtClean="0"/>
          </a:p>
          <a:p>
            <a:pPr marL="201168" lvl="1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子分類</a:t>
            </a:r>
            <a:r>
              <a:rPr lang="en-US" altLang="zh-TW" dirty="0" smtClean="0"/>
              <a:t>	</a:t>
            </a:r>
            <a:r>
              <a:rPr lang="zh-TW" altLang="en-US" dirty="0" smtClean="0"/>
              <a:t>          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機器學習的主要工作是選擇有效的特徵，這個基本</a:t>
            </a:r>
            <a:endParaRPr lang="en-US" altLang="zh-TW" dirty="0" smtClean="0"/>
          </a:p>
          <a:p>
            <a:pPr marL="201168" lvl="1" indent="0">
              <a:buNone/>
            </a:pPr>
            <a:r>
              <a:rPr lang="zh-TW" altLang="en-US" dirty="0" smtClean="0"/>
              <a:t>   特徵要是能反映出</a:t>
            </a:r>
            <a:r>
              <a:rPr lang="en-US" altLang="zh-TW" dirty="0"/>
              <a:t>A</a:t>
            </a:r>
            <a:r>
              <a:rPr lang="en-US" altLang="zh-TW" dirty="0" smtClean="0"/>
              <a:t>pp a</a:t>
            </a:r>
            <a:r>
              <a:rPr lang="zh-TW" altLang="en-US" dirty="0" smtClean="0"/>
              <a:t>與 分類</a:t>
            </a:r>
            <a:r>
              <a:rPr lang="en-US" altLang="zh-TW" dirty="0" smtClean="0"/>
              <a:t>c </a:t>
            </a:r>
            <a:r>
              <a:rPr lang="zh-TW" altLang="en-US" dirty="0" smtClean="0"/>
              <a:t>之間的關係，假設</a:t>
            </a:r>
            <a:r>
              <a:rPr lang="en-US" altLang="zh-TW" dirty="0" smtClean="0"/>
              <a:t>a</a:t>
            </a:r>
          </a:p>
          <a:p>
            <a:pPr marL="201168" lvl="1" indent="0">
              <a:buNone/>
            </a:pPr>
            <a:r>
              <a:rPr lang="zh-TW" altLang="en-US" dirty="0" smtClean="0"/>
              <a:t>   的名稱單字集合為</a:t>
            </a:r>
            <a:r>
              <a:rPr lang="zh-TW" altLang="en-US" dirty="0"/>
              <a:t> </a:t>
            </a:r>
            <a:r>
              <a:rPr lang="zh-TW" altLang="en-US" dirty="0" smtClean="0"/>
              <a:t>          ，將每個        以布林型態的</a:t>
            </a:r>
            <a:endParaRPr lang="en-US" altLang="zh-TW" dirty="0" smtClean="0"/>
          </a:p>
          <a:p>
            <a:pPr marL="201168" lvl="1" indent="0">
              <a:buNone/>
            </a:pPr>
            <a:r>
              <a:rPr lang="zh-TW" altLang="en-US" dirty="0" smtClean="0"/>
              <a:t>   </a:t>
            </a:r>
            <a:r>
              <a:rPr lang="en-US" altLang="zh-TW" dirty="0" smtClean="0"/>
              <a:t>f()</a:t>
            </a:r>
            <a:r>
              <a:rPr lang="zh-TW" altLang="en-US" dirty="0" smtClean="0"/>
              <a:t>含數映到分類</a:t>
            </a:r>
            <a:r>
              <a:rPr lang="en-US" altLang="zh-TW" dirty="0" smtClean="0"/>
              <a:t>c</a:t>
            </a:r>
            <a:r>
              <a:rPr lang="zh-TW" altLang="en-US" dirty="0" smtClean="0"/>
              <a:t>的標題名稱，若       有出現，則</a:t>
            </a:r>
            <a:endParaRPr lang="en-US" altLang="zh-TW" dirty="0" smtClean="0"/>
          </a:p>
          <a:p>
            <a:pPr marL="201168" lvl="1" indent="0">
              <a:buNone/>
            </a:pPr>
            <a:r>
              <a:rPr lang="zh-TW" altLang="en-US" dirty="0" smtClean="0"/>
              <a:t>   </a:t>
            </a:r>
            <a:r>
              <a:rPr lang="en-US" altLang="zh-TW" dirty="0" smtClean="0"/>
              <a:t>	</a:t>
            </a:r>
            <a:r>
              <a:rPr lang="zh-TW" altLang="en-US" dirty="0" smtClean="0"/>
              <a:t>       ；反之</a:t>
            </a:r>
            <a:r>
              <a:rPr lang="en-US" altLang="zh-TW" dirty="0" smtClean="0"/>
              <a:t>	</a:t>
            </a:r>
            <a:r>
              <a:rPr lang="zh-TW" altLang="en-US" dirty="0" smtClean="0"/>
              <a:t>    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因為</a:t>
            </a:r>
            <a:r>
              <a:rPr lang="en-US" altLang="zh-TW" dirty="0" smtClean="0"/>
              <a:t>app</a:t>
            </a:r>
            <a:r>
              <a:rPr lang="zh-TW" altLang="en-US" dirty="0" smtClean="0"/>
              <a:t>的名稱通常太短，所以很難只用</a:t>
            </a:r>
            <a:r>
              <a:rPr lang="en-US" altLang="zh-TW" dirty="0" smtClean="0"/>
              <a:t>app</a:t>
            </a:r>
            <a:r>
              <a:rPr lang="zh-TW" altLang="en-US" dirty="0" smtClean="0"/>
              <a:t>名稱來訓</a:t>
            </a:r>
            <a:endParaRPr lang="en-US" altLang="zh-TW" dirty="0" smtClean="0"/>
          </a:p>
          <a:p>
            <a:pPr marL="201168" lvl="1" indent="0">
              <a:buNone/>
            </a:pPr>
            <a:r>
              <a:rPr lang="zh-TW" altLang="en-US" dirty="0" smtClean="0"/>
              <a:t>   練分類器，所以我們利用網路資料與背景特徵，提出</a:t>
            </a:r>
            <a:endParaRPr lang="en-US" altLang="zh-TW" dirty="0" smtClean="0"/>
          </a:p>
          <a:p>
            <a:pPr marL="201168" lvl="1" indent="0">
              <a:buNone/>
            </a:pPr>
            <a:r>
              <a:rPr lang="zh-TW" altLang="en-US" dirty="0" smtClean="0"/>
              <a:t>   另一個訓練分類器的方法。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309" y="2683843"/>
            <a:ext cx="228600" cy="2190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413" y="3302386"/>
            <a:ext cx="1143000" cy="2667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317" y="3326198"/>
            <a:ext cx="228600" cy="21907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3458" y="3335371"/>
            <a:ext cx="314325" cy="25717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7355" y="3614848"/>
            <a:ext cx="1238250" cy="2857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6511" y="4602120"/>
            <a:ext cx="485775" cy="24765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0747" y="4618536"/>
            <a:ext cx="314325" cy="23812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1505" y="4953846"/>
            <a:ext cx="314325" cy="23812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0975" y="5242968"/>
            <a:ext cx="904875" cy="26670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2654" y="5245069"/>
            <a:ext cx="952500" cy="257175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FDC0-FB9B-43D5-916B-3DBDBB5229F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567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Mobile App Classification with Enriched Contextual </a:t>
            </a:r>
            <a:r>
              <a:rPr lang="en-US" altLang="zh-TW" dirty="0"/>
              <a:t>I</a:t>
            </a:r>
            <a:r>
              <a:rPr lang="en-US" altLang="zh-TW" dirty="0" smtClean="0"/>
              <a:t>nformation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79" y="1737361"/>
            <a:ext cx="10511141" cy="4585380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EXTRACTING EFFECTIVE FEATURES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FOR APP CLASSIFICATION</a:t>
            </a:r>
          </a:p>
          <a:p>
            <a:pPr lvl="1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Extracting Web based Textual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Features</a:t>
            </a:r>
          </a:p>
          <a:p>
            <a:pPr lvl="2"/>
            <a:r>
              <a:rPr lang="en-US" altLang="zh-TW" dirty="0"/>
              <a:t>Explicit Feedback of Vector Space </a:t>
            </a:r>
            <a:r>
              <a:rPr lang="en-US" altLang="zh-TW" dirty="0" smtClean="0"/>
              <a:t>Model</a:t>
            </a:r>
          </a:p>
          <a:p>
            <a:pPr lvl="3"/>
            <a:r>
              <a:rPr lang="zh-TW" altLang="en-US" dirty="0" smtClean="0"/>
              <a:t>將</a:t>
            </a:r>
            <a:r>
              <a:rPr lang="en-US" altLang="zh-TW" dirty="0" smtClean="0"/>
              <a:t>a</a:t>
            </a:r>
            <a:r>
              <a:rPr lang="zh-TW" altLang="en-US" dirty="0" smtClean="0"/>
              <a:t>的名稱進行網路搜尋之前</a:t>
            </a:r>
            <a:r>
              <a:rPr lang="en-US" altLang="zh-TW" dirty="0" smtClean="0"/>
              <a:t>M</a:t>
            </a:r>
            <a:r>
              <a:rPr lang="zh-TW" altLang="en-US" dirty="0" smtClean="0"/>
              <a:t>個結果對應到分類標準     </a:t>
            </a:r>
            <a:r>
              <a:rPr lang="zh-TW" altLang="en-US" dirty="0"/>
              <a:t>形</a:t>
            </a:r>
            <a:r>
              <a:rPr lang="zh-TW" altLang="en-US" dirty="0" smtClean="0"/>
              <a:t>成的向量空間，放到</a:t>
            </a:r>
            <a:r>
              <a:rPr lang="en-US" altLang="zh-TW" dirty="0"/>
              <a:t>Vector Space </a:t>
            </a:r>
            <a:r>
              <a:rPr lang="en-US" altLang="zh-TW" dirty="0" smtClean="0"/>
              <a:t>Model(VSM)</a:t>
            </a:r>
            <a:r>
              <a:rPr lang="zh-TW" altLang="en-US" dirty="0" smtClean="0"/>
              <a:t>，</a:t>
            </a:r>
            <a:r>
              <a:rPr lang="en-US" altLang="zh-TW" dirty="0" smtClean="0"/>
              <a:t>VSM</a:t>
            </a:r>
            <a:r>
              <a:rPr lang="zh-TW" altLang="en-US" dirty="0" smtClean="0"/>
              <a:t>首先把所</a:t>
            </a:r>
            <a:r>
              <a:rPr lang="zh-TW" altLang="en-US" dirty="0"/>
              <a:t>有</a:t>
            </a:r>
            <a:r>
              <a:rPr lang="zh-TW" altLang="en-US" dirty="0" smtClean="0"/>
              <a:t>搜尋到的字        做處理，刪除停止字與還原動詞等，再把這些字形成的向量正規化成</a:t>
            </a:r>
            <a:r>
              <a:rPr lang="en-US" altLang="zh-TW" dirty="0" smtClean="0"/>
              <a:t>	</a:t>
            </a:r>
            <a:r>
              <a:rPr lang="zh-TW" altLang="en-US" dirty="0" smtClean="0"/>
              <a:t>      ，</a:t>
            </a:r>
            <a:r>
              <a:rPr lang="en-US" altLang="zh-TW" dirty="0" smtClean="0"/>
              <a:t>n</a:t>
            </a:r>
            <a:r>
              <a:rPr lang="zh-TW" altLang="en-US" dirty="0" smtClean="0"/>
              <a:t>代表所有</a:t>
            </a:r>
            <a:r>
              <a:rPr lang="en-US" altLang="zh-TW" dirty="0" smtClean="0"/>
              <a:t>c</a:t>
            </a:r>
            <a:r>
              <a:rPr lang="zh-TW" altLang="en-US" dirty="0" smtClean="0"/>
              <a:t>中出現的字，我們可以利用</a:t>
            </a:r>
            <a:r>
              <a:rPr lang="en-US" altLang="zh-TW" dirty="0" smtClean="0"/>
              <a:t>			</a:t>
            </a:r>
            <a:r>
              <a:rPr lang="zh-TW" altLang="en-US" dirty="0" smtClean="0"/>
              <a:t>，</a:t>
            </a:r>
            <a:r>
              <a:rPr lang="zh-TW" altLang="en-US" dirty="0"/>
              <a:t> </a:t>
            </a:r>
            <a:r>
              <a:rPr lang="zh-TW" altLang="en-US" dirty="0" smtClean="0"/>
              <a:t>           代表第 </a:t>
            </a:r>
            <a:r>
              <a:rPr lang="en-US" altLang="zh-TW" dirty="0"/>
              <a:t>i</a:t>
            </a:r>
            <a:r>
              <a:rPr lang="zh-TW" altLang="en-US" dirty="0" smtClean="0"/>
              <a:t> 個       在 </a:t>
            </a:r>
            <a:r>
              <a:rPr lang="en-US" altLang="zh-TW" dirty="0" smtClean="0"/>
              <a:t>c </a:t>
            </a:r>
            <a:r>
              <a:rPr lang="zh-TW" altLang="en-US" dirty="0" smtClean="0"/>
              <a:t>中出現的頻率。</a:t>
            </a:r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r>
              <a:rPr lang="zh-TW" altLang="en-US" dirty="0" smtClean="0"/>
              <a:t>把</a:t>
            </a:r>
            <a:r>
              <a:rPr lang="en-US" altLang="zh-TW" dirty="0" smtClean="0"/>
              <a:t>a</a:t>
            </a:r>
            <a:r>
              <a:rPr lang="zh-TW" altLang="en-US" dirty="0" smtClean="0"/>
              <a:t>中的</a:t>
            </a:r>
            <a:r>
              <a:rPr lang="en-US" altLang="zh-TW" dirty="0" smtClean="0"/>
              <a:t>s</a:t>
            </a:r>
            <a:r>
              <a:rPr lang="zh-TW" altLang="en-US" dirty="0" smtClean="0"/>
              <a:t>與沒有在</a:t>
            </a:r>
            <a:r>
              <a:rPr lang="en-US" altLang="zh-TW" dirty="0" smtClean="0"/>
              <a:t>c</a:t>
            </a:r>
            <a:r>
              <a:rPr lang="zh-TW" altLang="en-US" dirty="0" smtClean="0"/>
              <a:t>出現的字的集合做成向量            ，在與         內積除以兩者的長度乘積算相似度。找出分類</a:t>
            </a:r>
            <a:r>
              <a:rPr lang="en-US" altLang="zh-TW" dirty="0" smtClean="0"/>
              <a:t>c</a:t>
            </a:r>
            <a:r>
              <a:rPr lang="zh-TW" altLang="en-US" dirty="0" smtClean="0"/>
              <a:t>即為      。</a:t>
            </a:r>
            <a:endParaRPr lang="en-US" altLang="zh-TW" dirty="0"/>
          </a:p>
          <a:p>
            <a:pPr lvl="3"/>
            <a:r>
              <a:rPr lang="zh-TW" altLang="en-US" dirty="0" smtClean="0"/>
              <a:t>以</a:t>
            </a:r>
            <a:r>
              <a:rPr lang="en-US" altLang="zh-TW" dirty="0" smtClean="0"/>
              <a:t>	</a:t>
            </a:r>
            <a:r>
              <a:rPr lang="zh-TW" altLang="en-US" dirty="0" smtClean="0"/>
              <a:t>       算出分類名稱的可信任度分數，在拿可信任度分數拿去算</a:t>
            </a:r>
            <a:r>
              <a:rPr lang="en-US" altLang="zh-TW" dirty="0" smtClean="0"/>
              <a:t>general label entropy</a:t>
            </a:r>
            <a:r>
              <a:rPr lang="zh-TW" altLang="en-US" dirty="0" smtClean="0"/>
              <a:t>分數，檢驗可信任分數的效果。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Implicit </a:t>
            </a:r>
            <a:r>
              <a:rPr lang="en-US" altLang="zh-TW" dirty="0"/>
              <a:t>Feedback of Semantic </a:t>
            </a:r>
            <a:r>
              <a:rPr lang="en-US" altLang="zh-TW" dirty="0" smtClean="0"/>
              <a:t>Topics</a:t>
            </a:r>
          </a:p>
          <a:p>
            <a:pPr lvl="3"/>
            <a:r>
              <a:rPr lang="zh-TW" altLang="en-US" dirty="0" smtClean="0"/>
              <a:t>因為</a:t>
            </a:r>
            <a:r>
              <a:rPr lang="en-US" altLang="zh-TW" dirty="0" smtClean="0"/>
              <a:t>VSM</a:t>
            </a:r>
            <a:r>
              <a:rPr lang="zh-TW" altLang="en-US" dirty="0" smtClean="0"/>
              <a:t>基</a:t>
            </a:r>
            <a:r>
              <a:rPr lang="zh-TW" altLang="en-US" dirty="0"/>
              <a:t>於</a:t>
            </a:r>
            <a:r>
              <a:rPr lang="zh-TW" altLang="en-US" dirty="0" smtClean="0"/>
              <a:t>有出現的字，所以沒有考慮到語意相近的字，所以我們利用</a:t>
            </a:r>
            <a:r>
              <a:rPr lang="en-US" altLang="zh-TW" dirty="0" smtClean="0"/>
              <a:t>Latent Dirichlet Allocation model(LDA)</a:t>
            </a:r>
            <a:r>
              <a:rPr lang="zh-TW" altLang="en-US" dirty="0" smtClean="0"/>
              <a:t>學習語意相近的</a:t>
            </a:r>
            <a:r>
              <a:rPr lang="en-US" altLang="zh-TW" dirty="0" smtClean="0"/>
              <a:t>Semantic Topic</a:t>
            </a:r>
            <a:r>
              <a:rPr lang="zh-TW" altLang="en-US" dirty="0" smtClean="0"/>
              <a:t>，</a:t>
            </a:r>
            <a:r>
              <a:rPr lang="en-US" altLang="zh-TW" dirty="0" smtClean="0"/>
              <a:t>LDA</a:t>
            </a:r>
            <a:r>
              <a:rPr lang="zh-TW" altLang="en-US" dirty="0" smtClean="0"/>
              <a:t>最擅長將這些</a:t>
            </a:r>
            <a:r>
              <a:rPr lang="en-US" altLang="zh-TW" dirty="0" smtClean="0"/>
              <a:t>short &amp; sparse</a:t>
            </a:r>
            <a:r>
              <a:rPr lang="zh-TW" altLang="en-US" dirty="0" smtClean="0"/>
              <a:t>的詞做分類如</a:t>
            </a:r>
            <a:r>
              <a:rPr lang="en-US" altLang="zh-TW" dirty="0" smtClean="0"/>
              <a:t>Fig. 5.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我們利用</a:t>
            </a:r>
            <a:r>
              <a:rPr lang="zh-TW" altLang="en-US" dirty="0" smtClean="0">
                <a:hlinkClick r:id="rId2"/>
              </a:rPr>
              <a:t>馬可夫鏈</a:t>
            </a:r>
            <a:r>
              <a:rPr lang="zh-TW" altLang="en-US" dirty="0" smtClean="0"/>
              <a:t> </a:t>
            </a:r>
            <a:r>
              <a:rPr lang="zh-TW" altLang="en-US" dirty="0" smtClean="0">
                <a:hlinkClick r:id="rId3"/>
              </a:rPr>
              <a:t>蒙特卡羅</a:t>
            </a:r>
            <a:r>
              <a:rPr lang="zh-TW" altLang="en-US" dirty="0" smtClean="0"/>
              <a:t>方法構成的 </a:t>
            </a:r>
            <a:r>
              <a:rPr lang="en-US" altLang="zh-TW" dirty="0" err="1" smtClean="0">
                <a:hlinkClick r:id="rId4"/>
              </a:rPr>
              <a:t>Gibbs</a:t>
            </a:r>
            <a:r>
              <a:rPr lang="en-US" altLang="zh-TW" dirty="0" err="1">
                <a:hlinkClick r:id="rId4"/>
              </a:rPr>
              <a:t>Sampling</a:t>
            </a:r>
            <a:r>
              <a:rPr lang="en-US" altLang="zh-TW" dirty="0">
                <a:hlinkClick r:id="rId4"/>
              </a:rPr>
              <a:t> </a:t>
            </a:r>
            <a:r>
              <a:rPr lang="en-US" altLang="zh-TW" dirty="0" smtClean="0">
                <a:hlinkClick r:id="rId4"/>
              </a:rPr>
              <a:t> </a:t>
            </a:r>
            <a:r>
              <a:rPr lang="zh-TW" altLang="en-US" dirty="0" smtClean="0"/>
              <a:t>取樣</a:t>
            </a:r>
            <a:r>
              <a:rPr lang="zh-TW" altLang="en-US" dirty="0" smtClean="0"/>
              <a:t>程序訓練</a:t>
            </a:r>
            <a:r>
              <a:rPr lang="en-US" altLang="zh-TW" dirty="0" smtClean="0"/>
              <a:t>LDA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利用</a:t>
            </a:r>
            <a:r>
              <a:rPr lang="en-US" altLang="zh-TW" dirty="0" smtClean="0"/>
              <a:t>KL-divergence</a:t>
            </a:r>
            <a:r>
              <a:rPr lang="zh-TW" altLang="en-US" dirty="0" smtClean="0"/>
              <a:t>算出最小差異的分類，再用</a:t>
            </a:r>
            <a:r>
              <a:rPr lang="en-US" altLang="zh-TW" dirty="0" smtClean="0"/>
              <a:t>a</a:t>
            </a:r>
            <a:r>
              <a:rPr lang="zh-TW" altLang="en-US" dirty="0"/>
              <a:t>在</a:t>
            </a:r>
            <a:r>
              <a:rPr lang="zh-TW" altLang="en-US" dirty="0" smtClean="0"/>
              <a:t>這些分類的</a:t>
            </a:r>
            <a:r>
              <a:rPr lang="zh-TW" altLang="en-US" dirty="0"/>
              <a:t> </a:t>
            </a:r>
            <a:r>
              <a:rPr lang="zh-TW" altLang="en-US" dirty="0" smtClean="0"/>
              <a:t>       ，算出可</a:t>
            </a:r>
            <a:endParaRPr lang="en-US" altLang="zh-TW" dirty="0" smtClean="0"/>
          </a:p>
          <a:p>
            <a:pPr marL="566928" lvl="3" indent="0">
              <a:buNone/>
            </a:pPr>
            <a:r>
              <a:rPr lang="zh-TW" altLang="en-US" dirty="0" smtClean="0"/>
              <a:t>    信任</a:t>
            </a:r>
            <a:r>
              <a:rPr lang="zh-TW" altLang="en-US" dirty="0"/>
              <a:t>度得到</a:t>
            </a:r>
            <a:r>
              <a:rPr lang="en-US" altLang="zh-TW" dirty="0"/>
              <a:t>	</a:t>
            </a:r>
            <a:r>
              <a:rPr lang="zh-TW" altLang="en-US" dirty="0"/>
              <a:t>   </a:t>
            </a:r>
            <a:r>
              <a:rPr lang="en-US" altLang="zh-TW" dirty="0"/>
              <a:t>	</a:t>
            </a:r>
            <a:r>
              <a:rPr lang="zh-TW" altLang="en-US" dirty="0"/>
              <a:t>後，一樣以</a:t>
            </a:r>
            <a:r>
              <a:rPr lang="en-US" altLang="zh-TW" dirty="0"/>
              <a:t>general label entropy</a:t>
            </a:r>
            <a:r>
              <a:rPr lang="zh-TW" altLang="en-US" dirty="0"/>
              <a:t>分數檢驗其效果。</a:t>
            </a:r>
            <a:endParaRPr lang="en-US" altLang="zh-TW" dirty="0"/>
          </a:p>
          <a:p>
            <a:pPr lvl="3"/>
            <a:endParaRPr lang="en-US" altLang="zh-TW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777" y="2674320"/>
            <a:ext cx="190500" cy="2381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4504" y="2890144"/>
            <a:ext cx="216751" cy="200078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8236516" y="2878673"/>
            <a:ext cx="888775" cy="212650"/>
            <a:chOff x="8636318" y="3001654"/>
            <a:chExt cx="888775" cy="212650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36318" y="3001654"/>
              <a:ext cx="393941" cy="200200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86014" y="3014136"/>
              <a:ext cx="439079" cy="200168"/>
            </a:xfrm>
            <a:prstGeom prst="rect">
              <a:avLst/>
            </a:prstGeom>
          </p:spPr>
        </p:pic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6954" y="3082617"/>
            <a:ext cx="2312484" cy="38541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2672" y="3083780"/>
            <a:ext cx="463103" cy="18263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733" y="3082617"/>
            <a:ext cx="216751" cy="20007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57487" y="3566791"/>
            <a:ext cx="428625" cy="28575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72109" y="3601403"/>
            <a:ext cx="265700" cy="239987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74959" y="3589686"/>
            <a:ext cx="239959" cy="239959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73689" y="3813670"/>
            <a:ext cx="1042736" cy="324826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29931" y="4696246"/>
            <a:ext cx="4562069" cy="1576422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8455495" y="6322740"/>
            <a:ext cx="215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hlinkClick r:id="rId16"/>
              </a:rPr>
              <a:t>Dirichlet Distribution</a:t>
            </a:r>
            <a:endParaRPr lang="zh-TW" altLang="en-US" dirty="0"/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66814" y="5368814"/>
            <a:ext cx="1029126" cy="290266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08249" y="5158922"/>
            <a:ext cx="327077" cy="206201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30713" y="5770590"/>
            <a:ext cx="2694767" cy="430671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50760" y="5872288"/>
            <a:ext cx="2225945" cy="227274"/>
          </a:xfrm>
          <a:prstGeom prst="rect">
            <a:avLst/>
          </a:prstGeom>
        </p:spPr>
      </p:pic>
      <p:cxnSp>
        <p:nvCxnSpPr>
          <p:cNvPr id="26" name="直線單箭頭接點 25"/>
          <p:cNvCxnSpPr/>
          <p:nvPr/>
        </p:nvCxnSpPr>
        <p:spPr>
          <a:xfrm flipH="1">
            <a:off x="1972209" y="5378775"/>
            <a:ext cx="245401" cy="4377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>
            <a:off x="4274039" y="5420878"/>
            <a:ext cx="796900" cy="3956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FDC0-FB9B-43D5-916B-3DBDBB5229F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629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259" y="3117893"/>
            <a:ext cx="462639" cy="253006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539" y="3402894"/>
            <a:ext cx="4335310" cy="287087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452" y="2886969"/>
            <a:ext cx="2009775" cy="40247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2135" y="2684077"/>
            <a:ext cx="1810958" cy="234253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Mobile App Classification with Enriched Contextual </a:t>
            </a:r>
            <a:r>
              <a:rPr lang="en-US" altLang="zh-TW" dirty="0"/>
              <a:t>I</a:t>
            </a:r>
            <a:r>
              <a:rPr lang="en-US" altLang="zh-TW" dirty="0" smtClean="0"/>
              <a:t>nformation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737359"/>
            <a:ext cx="10511140" cy="4585381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EXTRACTING EFFECTIVE FEATURES FOR APP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CLASSIFICATION</a:t>
            </a:r>
          </a:p>
          <a:p>
            <a:pPr lvl="1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Extracting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Real-World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Contextual Features</a:t>
            </a:r>
          </a:p>
          <a:p>
            <a:pPr lvl="2"/>
            <a:r>
              <a:rPr lang="en-US" altLang="zh-TW" dirty="0"/>
              <a:t>Pseudo Feedback of Context </a:t>
            </a:r>
            <a:r>
              <a:rPr lang="en-US" altLang="zh-TW" dirty="0" smtClean="0"/>
              <a:t>Vectors</a:t>
            </a:r>
          </a:p>
          <a:p>
            <a:pPr lvl="3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先選定一個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，收集許多使用者使用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logs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，從這些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logs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中選出具有代表性的特徵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的輪廓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	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與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為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預先被分類到的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，在為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定義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	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	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，也可為      作相似的定義。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3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算出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的相似度後做分類的排名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			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，因為       是從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開始算，所以做排名要減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然後算出距離，距離越小表示分類越正確。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en-US" altLang="zh-TW" dirty="0"/>
              <a:t>Implicit Feedback of Context </a:t>
            </a:r>
            <a:r>
              <a:rPr lang="en-US" altLang="zh-TW" dirty="0" smtClean="0"/>
              <a:t>Topics</a:t>
            </a:r>
          </a:p>
          <a:p>
            <a:pPr lvl="3"/>
            <a:r>
              <a:rPr lang="zh-TW" altLang="en-US" dirty="0" smtClean="0"/>
              <a:t>語意分析的方法與對網路資料</a:t>
            </a:r>
            <a:r>
              <a:rPr lang="en-US" altLang="zh-TW" dirty="0"/>
              <a:t>Implicit Feedback of Semantic </a:t>
            </a:r>
            <a:r>
              <a:rPr lang="en-US" altLang="zh-TW" dirty="0" smtClean="0"/>
              <a:t>Topics</a:t>
            </a:r>
            <a:r>
              <a:rPr lang="zh-TW" altLang="en-US" dirty="0" smtClean="0"/>
              <a:t>的方法相同。</a:t>
            </a:r>
            <a:endParaRPr lang="en-US" altLang="zh-TW" dirty="0" smtClean="0"/>
          </a:p>
          <a:p>
            <a:pPr lvl="3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因為沒有做語意分析，舉例來說，</a:t>
            </a:r>
            <a:r>
              <a:rPr lang="en-US" altLang="zh-TW" dirty="0"/>
              <a:t>(</a:t>
            </a:r>
            <a:r>
              <a:rPr lang="en-US" altLang="zh-TW" i="1" dirty="0"/>
              <a:t>Day period: Evening</a:t>
            </a:r>
            <a:r>
              <a:rPr lang="en-US" altLang="zh-TW" dirty="0" smtClean="0"/>
              <a:t>)</a:t>
            </a:r>
          </a:p>
          <a:p>
            <a:pPr marL="566928" lvl="3" indent="0">
              <a:buNone/>
            </a:pPr>
            <a:r>
              <a:rPr lang="en-US" altLang="zh-TW" dirty="0" smtClean="0"/>
              <a:t>   (</a:t>
            </a:r>
            <a:r>
              <a:rPr lang="en-US" altLang="zh-TW" i="1" dirty="0"/>
              <a:t>Is a holiday?: </a:t>
            </a:r>
            <a:r>
              <a:rPr lang="en-US" altLang="zh-TW" i="1" dirty="0" smtClean="0"/>
              <a:t>Yes</a:t>
            </a:r>
            <a:r>
              <a:rPr lang="en-US" altLang="zh-TW" dirty="0" smtClean="0"/>
              <a:t>) (</a:t>
            </a:r>
            <a:r>
              <a:rPr lang="en-US" altLang="zh-TW" i="1" dirty="0"/>
              <a:t>Location: Home</a:t>
            </a:r>
            <a:r>
              <a:rPr lang="en-US" altLang="zh-TW" dirty="0" smtClean="0"/>
              <a:t>)</a:t>
            </a:r>
            <a:r>
              <a:rPr lang="zh-TW" altLang="en-US" dirty="0" smtClean="0"/>
              <a:t>需要被解讀為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放鬆</a:t>
            </a:r>
            <a:r>
              <a:rPr lang="en-US" altLang="zh-TW" dirty="0" smtClean="0"/>
              <a:t>”</a:t>
            </a:r>
            <a:r>
              <a:rPr lang="zh-TW" altLang="en-US" dirty="0" smtClean="0"/>
              <a:t>，分類到</a:t>
            </a:r>
            <a:r>
              <a:rPr lang="en-US" altLang="zh-TW" dirty="0" smtClean="0"/>
              <a:t>”</a:t>
            </a:r>
            <a:r>
              <a:rPr lang="zh-TW" altLang="en-US" dirty="0" smtClean="0"/>
              <a:t>遊戲</a:t>
            </a:r>
            <a:r>
              <a:rPr lang="en-US" altLang="zh-TW" dirty="0" smtClean="0"/>
              <a:t>”</a:t>
            </a:r>
            <a:r>
              <a:rPr lang="zh-TW" altLang="en-US" dirty="0" smtClean="0"/>
              <a:t>中。</a:t>
            </a:r>
            <a:endParaRPr lang="en-US" altLang="zh-TW" dirty="0" smtClean="0"/>
          </a:p>
          <a:p>
            <a:pPr lvl="3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LDA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是沒有背景因素影響時使用，像在地鐵時無法取得使用者位置，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66928" lvl="3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所以將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LDA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擴充成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LDAC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Fig. 6.</a:t>
            </a:r>
          </a:p>
          <a:p>
            <a:pPr lvl="3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TABLE 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LDAC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學到的特徵，當這些特徵出現時表示使用者在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放鬆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3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最後不同於前者，利用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KL-divergence			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66928" lvl="3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算出差異最小的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			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做排名算出距離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66928" lvl="3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，當距離越小表示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越正確。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4201" y="2886969"/>
            <a:ext cx="241368" cy="19143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4178" y="2757180"/>
            <a:ext cx="151471" cy="13884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3512" y="2869607"/>
            <a:ext cx="965740" cy="22615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7887" y="2886969"/>
            <a:ext cx="241368" cy="19143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4954" y="3169613"/>
            <a:ext cx="3129820" cy="169532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61729" y="3117893"/>
            <a:ext cx="252939" cy="207771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45539" y="3371019"/>
            <a:ext cx="4346461" cy="2951721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53285" y="5449599"/>
            <a:ext cx="2785303" cy="305561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07977" y="5761760"/>
            <a:ext cx="2892750" cy="186435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FDC0-FB9B-43D5-916B-3DBDBB5229F9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55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Mobile App Classification with Enriched Contextual </a:t>
            </a:r>
            <a:r>
              <a:rPr lang="en-US" altLang="zh-TW" dirty="0"/>
              <a:t>I</a:t>
            </a:r>
            <a:r>
              <a:rPr lang="en-US" altLang="zh-TW" dirty="0" smtClean="0"/>
              <a:t>nformation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79" y="1737359"/>
            <a:ext cx="10058401" cy="4585381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EXTRACTING EFFECTIVE FEATURES FOR APP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CLASSIFICATION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Extracting Real-World Contextual Features</a:t>
            </a:r>
          </a:p>
          <a:p>
            <a:pPr lvl="2"/>
            <a:r>
              <a:rPr lang="en-US" altLang="zh-TW" sz="1800" dirty="0"/>
              <a:t>Frequent Context </a:t>
            </a:r>
            <a:r>
              <a:rPr lang="en-US" altLang="zh-TW" sz="1800" dirty="0" smtClean="0"/>
              <a:t>Patterns</a:t>
            </a:r>
          </a:p>
          <a:p>
            <a:pPr lvl="3"/>
            <a:r>
              <a:rPr lang="zh-TW" altLang="en-US" dirty="0" smtClean="0"/>
              <a:t>有些背景中不同的特徵值同時出現時會影響分類結果，如當同時出現</a:t>
            </a:r>
            <a:r>
              <a:rPr lang="en-US" altLang="zh-TW" dirty="0" smtClean="0"/>
              <a:t>(</a:t>
            </a:r>
            <a:r>
              <a:rPr lang="en-US" altLang="zh-TW" i="1" dirty="0"/>
              <a:t>Day period: </a:t>
            </a:r>
            <a:r>
              <a:rPr lang="en-US" altLang="zh-TW" i="1" dirty="0" smtClean="0"/>
              <a:t>Evening)</a:t>
            </a:r>
            <a:r>
              <a:rPr lang="en-US" altLang="zh-TW" dirty="0" smtClean="0"/>
              <a:t> (</a:t>
            </a:r>
            <a:r>
              <a:rPr lang="en-US" altLang="zh-TW" i="1" dirty="0"/>
              <a:t>Location: Home</a:t>
            </a:r>
            <a:r>
              <a:rPr lang="en-US" altLang="zh-TW" dirty="0" smtClean="0"/>
              <a:t>)</a:t>
            </a:r>
            <a:r>
              <a:rPr lang="zh-TW" altLang="en-US" dirty="0" smtClean="0"/>
              <a:t>會被分類為</a:t>
            </a:r>
            <a:r>
              <a:rPr lang="en-US" altLang="zh-TW" dirty="0" smtClean="0"/>
              <a:t>”</a:t>
            </a:r>
            <a:r>
              <a:rPr lang="zh-TW" altLang="en-US" dirty="0"/>
              <a:t>遊戲</a:t>
            </a:r>
            <a:r>
              <a:rPr lang="en-US" altLang="zh-TW" dirty="0" smtClean="0"/>
              <a:t>”</a:t>
            </a:r>
            <a:r>
              <a:rPr lang="zh-TW" altLang="en-US" dirty="0" smtClean="0"/>
              <a:t>，稱之為</a:t>
            </a:r>
            <a:r>
              <a:rPr lang="en-US" altLang="zh-TW" dirty="0"/>
              <a:t>frequent context</a:t>
            </a:r>
            <a:r>
              <a:rPr lang="zh-TW" altLang="en-US" dirty="0"/>
              <a:t> </a:t>
            </a:r>
            <a:r>
              <a:rPr lang="en-US" altLang="zh-TW" dirty="0"/>
              <a:t>patterns </a:t>
            </a:r>
            <a:r>
              <a:rPr lang="zh-TW" altLang="en-US" dirty="0" smtClean="0"/>
              <a:t>。</a:t>
            </a:r>
            <a:endParaRPr lang="en-US" altLang="zh-TW" dirty="0"/>
          </a:p>
          <a:p>
            <a:pPr lvl="3"/>
            <a:r>
              <a:rPr lang="zh-TW" altLang="en-US" dirty="0" smtClean="0"/>
              <a:t>要從 </a:t>
            </a:r>
            <a:r>
              <a:rPr lang="en-US" altLang="zh-TW" dirty="0" smtClean="0"/>
              <a:t>a</a:t>
            </a:r>
            <a:r>
              <a:rPr lang="zh-TW" altLang="en-US" dirty="0" smtClean="0"/>
              <a:t> 中的</a:t>
            </a:r>
            <a:r>
              <a:rPr lang="en-US" altLang="zh-TW" dirty="0" smtClean="0"/>
              <a:t>context logs</a:t>
            </a:r>
            <a:r>
              <a:rPr lang="zh-TW" altLang="en-US" dirty="0" smtClean="0"/>
              <a:t>集合中找出有關係的</a:t>
            </a:r>
            <a:r>
              <a:rPr lang="en-US" altLang="zh-TW" dirty="0" smtClean="0"/>
              <a:t>patterns</a:t>
            </a:r>
            <a:r>
              <a:rPr lang="zh-TW" altLang="en-US" dirty="0" smtClean="0"/>
              <a:t>是不容易的，因為有些</a:t>
            </a:r>
            <a:r>
              <a:rPr lang="en-US" altLang="zh-TW" dirty="0" smtClean="0"/>
              <a:t>app</a:t>
            </a:r>
            <a:r>
              <a:rPr lang="zh-TW" altLang="en-US" dirty="0" smtClean="0"/>
              <a:t>是幾乎不被使用，所以幾乎沒有</a:t>
            </a:r>
            <a:r>
              <a:rPr lang="en-US" altLang="zh-TW" dirty="0" smtClean="0"/>
              <a:t>log</a:t>
            </a:r>
            <a:r>
              <a:rPr lang="zh-TW" altLang="en-US" dirty="0" smtClean="0"/>
              <a:t>，若將這些</a:t>
            </a:r>
            <a:r>
              <a:rPr lang="en-US" altLang="zh-TW" dirty="0" smtClean="0"/>
              <a:t>app</a:t>
            </a:r>
            <a:r>
              <a:rPr lang="zh-TW" altLang="en-US" dirty="0" smtClean="0"/>
              <a:t>的</a:t>
            </a:r>
            <a:r>
              <a:rPr lang="en-US" altLang="zh-TW" dirty="0" smtClean="0"/>
              <a:t>context logs</a:t>
            </a:r>
            <a:r>
              <a:rPr lang="zh-TW" altLang="en-US" dirty="0" smtClean="0"/>
              <a:t>去掉不算，</a:t>
            </a:r>
            <a:r>
              <a:rPr lang="zh-TW" altLang="en-US" dirty="0" smtClean="0"/>
              <a:t>又無法</a:t>
            </a:r>
            <a:r>
              <a:rPr lang="zh-TW" altLang="en-US" dirty="0" smtClean="0"/>
              <a:t>發區別出什麼情況下該</a:t>
            </a:r>
            <a:r>
              <a:rPr lang="en-US" altLang="zh-TW" dirty="0" smtClean="0"/>
              <a:t>app</a:t>
            </a:r>
            <a:r>
              <a:rPr lang="zh-TW" altLang="en-US" dirty="0" smtClean="0"/>
              <a:t>不會被使用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有一套新的演算法</a:t>
            </a:r>
            <a:r>
              <a:rPr lang="en-US" altLang="zh-TW" dirty="0" smtClean="0"/>
              <a:t>Generating </a:t>
            </a:r>
            <a:r>
              <a:rPr lang="en-US" altLang="zh-TW" dirty="0"/>
              <a:t>Candidates for behavior Pattern Mining</a:t>
            </a:r>
            <a:r>
              <a:rPr lang="en-US" altLang="zh-TW" dirty="0" smtClean="0"/>
              <a:t>(GCPM)</a:t>
            </a:r>
            <a:r>
              <a:rPr lang="zh-TW" altLang="en-US" dirty="0" smtClean="0"/>
              <a:t>能解決找</a:t>
            </a:r>
            <a:r>
              <a:rPr lang="en-US" altLang="zh-TW" dirty="0" smtClean="0"/>
              <a:t>patterns</a:t>
            </a:r>
            <a:r>
              <a:rPr lang="zh-TW" altLang="en-US" dirty="0" smtClean="0"/>
              <a:t>的問題，但因為其工程浩大，最後以較簡單的</a:t>
            </a:r>
            <a:r>
              <a:rPr lang="en-US" altLang="zh-TW" dirty="0" smtClean="0"/>
              <a:t>BP-Growth</a:t>
            </a:r>
            <a:r>
              <a:rPr lang="zh-TW" altLang="en-US" dirty="0" smtClean="0"/>
              <a:t>演算法代替，其概念是先將</a:t>
            </a:r>
            <a:r>
              <a:rPr lang="en-US" altLang="zh-TW" dirty="0" smtClean="0"/>
              <a:t>logs</a:t>
            </a:r>
            <a:r>
              <a:rPr lang="zh-TW" altLang="en-US" dirty="0" smtClean="0"/>
              <a:t>分為多個子集合，在從資集合中找</a:t>
            </a:r>
            <a:r>
              <a:rPr lang="en-US" altLang="zh-TW" dirty="0" smtClean="0"/>
              <a:t>patterns</a:t>
            </a:r>
            <a:r>
              <a:rPr lang="zh-TW" altLang="en-US" dirty="0" smtClean="0"/>
              <a:t>最後把結果合併。</a:t>
            </a:r>
            <a:endParaRPr lang="en-US" altLang="zh-TW" dirty="0" smtClean="0"/>
          </a:p>
          <a:p>
            <a:pPr lvl="3"/>
            <a:r>
              <a:rPr lang="en-US" altLang="zh-TW" dirty="0" smtClean="0"/>
              <a:t>TABLE</a:t>
            </a:r>
            <a:r>
              <a:rPr lang="zh-TW" altLang="en-US" dirty="0" smtClean="0"/>
              <a:t> </a:t>
            </a:r>
            <a:r>
              <a:rPr lang="en-US" altLang="zh-TW" dirty="0"/>
              <a:t>3</a:t>
            </a:r>
            <a:r>
              <a:rPr lang="zh-TW" altLang="en-US" dirty="0" smtClean="0"/>
              <a:t>為找出的</a:t>
            </a:r>
            <a:r>
              <a:rPr lang="en-US" altLang="zh-TW" dirty="0" smtClean="0"/>
              <a:t>patterns</a:t>
            </a:r>
            <a:r>
              <a:rPr lang="zh-TW" altLang="en-US" dirty="0" smtClean="0"/>
              <a:t>例子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以個別使用者行為</a:t>
            </a:r>
            <a:r>
              <a:rPr lang="en-US" altLang="zh-TW" dirty="0" smtClean="0"/>
              <a:t>context</a:t>
            </a:r>
            <a:r>
              <a:rPr lang="zh-TW" altLang="en-US" dirty="0" smtClean="0"/>
              <a:t> </a:t>
            </a:r>
            <a:r>
              <a:rPr lang="en-US" altLang="zh-TW" dirty="0" smtClean="0"/>
              <a:t>logs</a:t>
            </a:r>
            <a:r>
              <a:rPr lang="zh-TW" altLang="en-US" dirty="0" smtClean="0"/>
              <a:t>來找</a:t>
            </a:r>
            <a:r>
              <a:rPr lang="en-US" altLang="zh-TW" dirty="0" smtClean="0"/>
              <a:t>patterns</a:t>
            </a:r>
            <a:r>
              <a:rPr lang="zh-TW" altLang="en-US" dirty="0" smtClean="0"/>
              <a:t>是很有參考價值得的，</a:t>
            </a:r>
            <a:endParaRPr lang="en-US" altLang="zh-TW" dirty="0" smtClean="0"/>
          </a:p>
          <a:p>
            <a:pPr marL="566928" lvl="3" indent="0">
              <a:buNone/>
            </a:pPr>
            <a:r>
              <a:rPr lang="zh-TW" altLang="en-US" dirty="0" smtClean="0"/>
              <a:t>    假如</a:t>
            </a:r>
            <a:r>
              <a:rPr lang="zh-TW" altLang="en-US" dirty="0"/>
              <a:t>有一些人在公車上玩動作遊戲，另一些人在公車上玩其他</a:t>
            </a:r>
            <a:endParaRPr lang="en-US" altLang="zh-TW" dirty="0"/>
          </a:p>
          <a:p>
            <a:pPr marL="566928" lvl="3" indent="0">
              <a:buNone/>
            </a:pPr>
            <a:r>
              <a:rPr lang="zh-TW" altLang="en-US" dirty="0"/>
              <a:t>    遊戲，拿所有人的</a:t>
            </a:r>
            <a:r>
              <a:rPr lang="en-US" altLang="zh-TW" dirty="0"/>
              <a:t>logs</a:t>
            </a:r>
            <a:r>
              <a:rPr lang="zh-TW" altLang="en-US" dirty="0"/>
              <a:t>去做</a:t>
            </a:r>
            <a:r>
              <a:rPr lang="en-US" altLang="zh-TW" dirty="0"/>
              <a:t>patterns</a:t>
            </a:r>
            <a:r>
              <a:rPr lang="zh-TW" altLang="en-US" dirty="0"/>
              <a:t>會分析不出結果，因為所有人</a:t>
            </a:r>
            <a:endParaRPr lang="en-US" altLang="zh-TW" dirty="0"/>
          </a:p>
          <a:p>
            <a:pPr marL="566928" lvl="3" indent="0">
              <a:buNone/>
            </a:pPr>
            <a:r>
              <a:rPr lang="zh-TW" altLang="en-US" dirty="0"/>
              <a:t>    的</a:t>
            </a:r>
            <a:r>
              <a:rPr lang="en-US" altLang="zh-TW" dirty="0"/>
              <a:t>logs</a:t>
            </a:r>
            <a:r>
              <a:rPr lang="zh-TW" altLang="en-US" dirty="0"/>
              <a:t>經正規化後反而讓</a:t>
            </a:r>
            <a:r>
              <a:rPr lang="en-US" altLang="zh-TW" dirty="0"/>
              <a:t>”in the bus”</a:t>
            </a:r>
            <a:r>
              <a:rPr lang="zh-TW" altLang="en-US" dirty="0"/>
              <a:t>無法對應到</a:t>
            </a:r>
            <a:r>
              <a:rPr lang="en-US" altLang="zh-TW" dirty="0"/>
              <a:t>”action game”</a:t>
            </a:r>
            <a:r>
              <a:rPr lang="zh-TW" altLang="en-US" dirty="0"/>
              <a:t>或</a:t>
            </a:r>
            <a:endParaRPr lang="en-US" altLang="zh-TW" dirty="0"/>
          </a:p>
          <a:p>
            <a:pPr marL="566928" lvl="3" indent="0">
              <a:buNone/>
            </a:pPr>
            <a:r>
              <a:rPr lang="zh-TW" altLang="en-US" dirty="0"/>
              <a:t>   其他的遊戲</a:t>
            </a:r>
            <a:r>
              <a:rPr lang="zh-TW" altLang="en-US" dirty="0" smtClean="0"/>
              <a:t>。</a:t>
            </a:r>
            <a:endParaRPr lang="en-US" altLang="zh-TW" dirty="0"/>
          </a:p>
          <a:p>
            <a:pPr lvl="3"/>
            <a:r>
              <a:rPr lang="zh-TW" altLang="en-US" dirty="0" smtClean="0"/>
              <a:t>最後我們取出分析完</a:t>
            </a:r>
            <a:r>
              <a:rPr lang="en-US" altLang="zh-TW" dirty="0" smtClean="0"/>
              <a:t>context logs patterns</a:t>
            </a:r>
            <a:r>
              <a:rPr lang="zh-TW" altLang="en-US" dirty="0" smtClean="0"/>
              <a:t>的特徵，設成部林型態，</a:t>
            </a:r>
            <a:endParaRPr lang="en-US" altLang="zh-TW" dirty="0" smtClean="0"/>
          </a:p>
          <a:p>
            <a:pPr marL="566928" lvl="3" indent="0">
              <a:buNone/>
            </a:pPr>
            <a:r>
              <a:rPr lang="zh-TW" altLang="en-US" dirty="0" smtClean="0"/>
              <a:t>    來判斷該</a:t>
            </a:r>
            <a:r>
              <a:rPr lang="en-US" altLang="zh-TW" dirty="0" smtClean="0"/>
              <a:t>app</a:t>
            </a:r>
            <a:r>
              <a:rPr lang="zh-TW" altLang="en-US" dirty="0" smtClean="0"/>
              <a:t>是否出現此特徵，該不該分類到此特徵對應的分類。</a:t>
            </a:r>
            <a:endParaRPr lang="en-US" altLang="zh-TW" dirty="0" smtClean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376" y="4249773"/>
            <a:ext cx="4596529" cy="1950303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FDC0-FB9B-43D5-916B-3DBDBB5229F9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16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198" y="4239202"/>
            <a:ext cx="1689564" cy="33279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056" y="3807556"/>
            <a:ext cx="2539233" cy="478065"/>
          </a:xfrm>
          <a:prstGeom prst="rect">
            <a:avLst/>
          </a:prstGeom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Mobile App Classification with Enriched Contextual </a:t>
            </a:r>
            <a:r>
              <a:rPr lang="en-US" altLang="zh-TW" dirty="0"/>
              <a:t>I</a:t>
            </a:r>
            <a:r>
              <a:rPr lang="en-US" altLang="zh-TW" dirty="0" smtClean="0"/>
              <a:t>nformation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737359"/>
            <a:ext cx="10058400" cy="4585381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EXTRACTING EFFECTIVE FEATURES FOR APP CLASSIFICATION</a:t>
            </a:r>
          </a:p>
          <a:p>
            <a:pPr lvl="1"/>
            <a:r>
              <a:rPr lang="en-US" altLang="zh-TW" sz="2200" dirty="0" smtClean="0"/>
              <a:t>Training </a:t>
            </a:r>
            <a:r>
              <a:rPr lang="en-US" altLang="zh-TW" sz="2200" dirty="0"/>
              <a:t>Mobile App </a:t>
            </a:r>
            <a:r>
              <a:rPr lang="en-US" altLang="zh-TW" sz="2200" dirty="0" smtClean="0"/>
              <a:t>Classifier</a:t>
            </a:r>
          </a:p>
          <a:p>
            <a:pPr lvl="2"/>
            <a:r>
              <a:rPr lang="zh-TW" altLang="en-US" dirty="0" smtClean="0"/>
              <a:t>在取完特徵後以</a:t>
            </a:r>
            <a:r>
              <a:rPr lang="en-US" altLang="zh-TW" dirty="0" err="1" smtClean="0">
                <a:hlinkClick r:id="rId4"/>
              </a:rPr>
              <a:t>MaxEnt</a:t>
            </a:r>
            <a:r>
              <a:rPr lang="en-US" altLang="zh-TW" dirty="0" smtClean="0"/>
              <a:t>(Maximum Entropy)</a:t>
            </a:r>
            <a:r>
              <a:rPr lang="zh-TW" altLang="en-US" dirty="0" smtClean="0"/>
              <a:t>來做機器學習訓練，主要原因有：</a:t>
            </a:r>
            <a:endParaRPr lang="en-US" altLang="zh-TW" dirty="0" smtClean="0"/>
          </a:p>
          <a:p>
            <a:pPr lvl="3"/>
            <a:r>
              <a:rPr lang="en-US" altLang="zh-TW" dirty="0" err="1" smtClean="0"/>
              <a:t>MaxEnt</a:t>
            </a:r>
            <a:r>
              <a:rPr lang="zh-TW" altLang="en-US" dirty="0" smtClean="0"/>
              <a:t>是發展健全的演算法，常被用來解決</a:t>
            </a:r>
            <a:r>
              <a:rPr lang="en-US" altLang="zh-TW" dirty="0" smtClean="0"/>
              <a:t>NLP</a:t>
            </a:r>
            <a:r>
              <a:rPr lang="zh-TW" altLang="en-US" dirty="0" smtClean="0"/>
              <a:t>問題，例如</a:t>
            </a:r>
            <a:r>
              <a:rPr lang="en-US" altLang="zh-TW" dirty="0" smtClean="0"/>
              <a:t>POS</a:t>
            </a:r>
            <a:r>
              <a:rPr lang="zh-TW" altLang="en-US" dirty="0" smtClean="0"/>
              <a:t> </a:t>
            </a:r>
            <a:r>
              <a:rPr lang="en-US" altLang="zh-TW" dirty="0" smtClean="0"/>
              <a:t>tagging(</a:t>
            </a:r>
            <a:r>
              <a:rPr lang="zh-TW" altLang="en-US" dirty="0" smtClean="0"/>
              <a:t>詞性標註</a:t>
            </a:r>
            <a:r>
              <a:rPr lang="en-US" altLang="zh-TW" dirty="0" smtClean="0"/>
              <a:t>)</a:t>
            </a:r>
            <a:r>
              <a:rPr lang="zh-TW" altLang="en-US" dirty="0" smtClean="0"/>
              <a:t>即其他分類問題。</a:t>
            </a:r>
            <a:endParaRPr lang="en-US" altLang="zh-TW" dirty="0" smtClean="0"/>
          </a:p>
          <a:p>
            <a:pPr lvl="3"/>
            <a:r>
              <a:rPr lang="en-US" altLang="zh-TW" dirty="0" err="1" smtClean="0"/>
              <a:t>MaxEnt</a:t>
            </a:r>
            <a:r>
              <a:rPr lang="zh-TW" altLang="en-US" dirty="0"/>
              <a:t>能</a:t>
            </a:r>
            <a:r>
              <a:rPr lang="zh-TW" altLang="en-US" dirty="0" smtClean="0"/>
              <a:t>彈性的處理網路搜尋引擎的資料與現時背景資料。</a:t>
            </a:r>
            <a:endParaRPr lang="en-US" altLang="zh-TW" dirty="0" smtClean="0"/>
          </a:p>
          <a:p>
            <a:pPr lvl="3"/>
            <a:r>
              <a:rPr lang="en-US" altLang="zh-TW" dirty="0" err="1" smtClean="0"/>
              <a:t>MaxEnt</a:t>
            </a:r>
            <a:r>
              <a:rPr lang="zh-TW" altLang="en-US" dirty="0" smtClean="0"/>
              <a:t>能較有效率的進行訓練與測試，很適合用於部署於手機上。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2"/>
            <a:r>
              <a:rPr lang="en-US" altLang="zh-TW" dirty="0" err="1" smtClean="0"/>
              <a:t>MaxEnt</a:t>
            </a:r>
            <a:r>
              <a:rPr lang="zh-TW" altLang="en-US" dirty="0" smtClean="0"/>
              <a:t>定</a:t>
            </a:r>
            <a:r>
              <a:rPr lang="zh-TW" altLang="en-US" dirty="0"/>
              <a:t>義</a:t>
            </a:r>
            <a:r>
              <a:rPr lang="zh-TW" altLang="en-US" dirty="0" smtClean="0"/>
              <a:t>將</a:t>
            </a:r>
            <a:r>
              <a:rPr lang="en-US" altLang="zh-TW" dirty="0" smtClean="0"/>
              <a:t>a</a:t>
            </a:r>
            <a:r>
              <a:rPr lang="zh-TW" altLang="en-US" dirty="0" smtClean="0"/>
              <a:t>分類到</a:t>
            </a:r>
            <a:r>
              <a:rPr lang="en-US" altLang="zh-TW" dirty="0" smtClean="0"/>
              <a:t>c</a:t>
            </a:r>
            <a:r>
              <a:rPr lang="zh-TW" altLang="en-US" dirty="0" smtClean="0"/>
              <a:t>的機率為：</a:t>
            </a:r>
            <a:endParaRPr lang="en-US" altLang="zh-TW" dirty="0"/>
          </a:p>
          <a:p>
            <a:pPr marL="384048" lvl="2" indent="0">
              <a:buNone/>
            </a:pPr>
            <a:r>
              <a:rPr lang="en-US" altLang="zh-TW" dirty="0" smtClean="0"/>
              <a:t>		</a:t>
            </a:r>
            <a:r>
              <a:rPr lang="zh-TW" altLang="en-US" dirty="0" smtClean="0"/>
              <a:t> </a:t>
            </a:r>
            <a:r>
              <a:rPr lang="en-US" altLang="zh-TW" dirty="0" smtClean="0"/>
              <a:t>				</a:t>
            </a:r>
            <a:r>
              <a:rPr lang="zh-TW" altLang="en-US" dirty="0" smtClean="0"/>
              <a:t>                 ，</a:t>
            </a:r>
            <a:r>
              <a:rPr lang="en-US" altLang="zh-TW" dirty="0" smtClean="0"/>
              <a:t>			</a:t>
            </a:r>
          </a:p>
          <a:p>
            <a:pPr marL="566928" lvl="3" indent="0">
              <a:buNone/>
            </a:pPr>
            <a:r>
              <a:rPr lang="zh-TW" altLang="en-US" dirty="0"/>
              <a:t> </a:t>
            </a:r>
            <a:r>
              <a:rPr lang="en-US" altLang="zh-TW" dirty="0" smtClean="0"/>
              <a:t>		</a:t>
            </a:r>
            <a:r>
              <a:rPr lang="zh-TW" altLang="en-US" dirty="0" smtClean="0"/>
              <a:t>為特徵函式，      為</a:t>
            </a:r>
            <a:r>
              <a:rPr lang="en-US" altLang="zh-TW" dirty="0" smtClean="0"/>
              <a:t>	</a:t>
            </a:r>
            <a:r>
              <a:rPr lang="zh-TW" altLang="en-US" dirty="0" smtClean="0"/>
              <a:t>         權重，</a:t>
            </a:r>
            <a:r>
              <a:rPr lang="en-US" altLang="zh-TW" dirty="0" smtClean="0"/>
              <a:t>			</a:t>
            </a:r>
            <a:r>
              <a:rPr lang="zh-TW" altLang="en-US" dirty="0" smtClean="0"/>
              <a:t>為訓練資料集合</a:t>
            </a:r>
            <a:endParaRPr lang="en-US" altLang="zh-TW" dirty="0"/>
          </a:p>
          <a:p>
            <a:pPr marL="566928" lvl="3" indent="0">
              <a:buNone/>
            </a:pPr>
            <a:r>
              <a:rPr lang="en-US" altLang="zh-TW" dirty="0" smtClean="0"/>
              <a:t>			</a:t>
            </a:r>
            <a:r>
              <a:rPr lang="zh-TW" altLang="en-US" dirty="0" smtClean="0"/>
              <a:t>為要找出的權重集合，將權重與訓練資料進行</a:t>
            </a:r>
            <a:r>
              <a:rPr lang="en-US" altLang="zh-TW" dirty="0" smtClean="0"/>
              <a:t>log</a:t>
            </a:r>
            <a:r>
              <a:rPr lang="zh-TW" altLang="en-US" dirty="0" smtClean="0"/>
              <a:t>處理找最大值</a:t>
            </a:r>
            <a:endParaRPr lang="en-US" altLang="zh-TW" dirty="0" smtClean="0"/>
          </a:p>
          <a:p>
            <a:pPr lvl="2"/>
            <a:endParaRPr lang="en-US" altLang="zh-TW" dirty="0" smtClean="0"/>
          </a:p>
          <a:p>
            <a:pPr lvl="2"/>
            <a:r>
              <a:rPr lang="zh-TW" altLang="en-US" dirty="0" smtClean="0"/>
              <a:t>利用最有效率的</a:t>
            </a:r>
            <a:r>
              <a:rPr lang="en-US" altLang="zh-TW" dirty="0" smtClean="0">
                <a:hlinkClick r:id="rId5"/>
              </a:rPr>
              <a:t>Limited-memory BFGS</a:t>
            </a:r>
            <a:r>
              <a:rPr lang="en-US" altLang="zh-TW" dirty="0" smtClean="0"/>
              <a:t>(L-BFGS)</a:t>
            </a:r>
            <a:r>
              <a:rPr lang="zh-TW" altLang="en-US" dirty="0" smtClean="0"/>
              <a:t>演算法做模型訓練。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當</a:t>
            </a:r>
            <a:r>
              <a:rPr lang="en-US" altLang="zh-TW" dirty="0" smtClean="0"/>
              <a:t>	</a:t>
            </a:r>
            <a:r>
              <a:rPr lang="zh-TW" altLang="en-US" dirty="0" smtClean="0"/>
              <a:t>   被學習後被用在訓練的資料集合上，即可推斷分類名稱</a:t>
            </a:r>
            <a:r>
              <a:rPr lang="en-US" altLang="zh-TW" dirty="0" smtClean="0"/>
              <a:t>	</a:t>
            </a:r>
            <a:r>
              <a:rPr lang="zh-TW" altLang="en-US" dirty="0" smtClean="0"/>
              <a:t>     與用來測試的</a:t>
            </a:r>
            <a:r>
              <a:rPr lang="en-US" altLang="zh-TW" dirty="0" smtClean="0"/>
              <a:t>app 	  </a:t>
            </a:r>
            <a:r>
              <a:rPr lang="zh-TW" altLang="en-US" dirty="0" smtClean="0"/>
              <a:t>關係即為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5034" y="3925112"/>
            <a:ext cx="2891904" cy="24295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3155" y="4317259"/>
            <a:ext cx="609600" cy="20955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4067" y="4328410"/>
            <a:ext cx="609600" cy="2095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792" y="4349668"/>
            <a:ext cx="219075" cy="20002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55093" y="4616132"/>
            <a:ext cx="2262318" cy="41272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64069" y="4593715"/>
            <a:ext cx="1019175" cy="25717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79561" y="5414260"/>
            <a:ext cx="180975" cy="20002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55225" y="5420764"/>
            <a:ext cx="295275" cy="23812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51541" y="5414260"/>
            <a:ext cx="304800" cy="219075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85250" y="5420764"/>
            <a:ext cx="2036957" cy="299077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FDC0-FB9B-43D5-916B-3DBDBB5229F9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674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2808</TotalTime>
  <Words>2486</Words>
  <Application>Microsoft Office PowerPoint</Application>
  <PresentationFormat>寬螢幕</PresentationFormat>
  <Paragraphs>238</Paragraphs>
  <Slides>18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3" baseType="lpstr">
      <vt:lpstr>微軟正黑體</vt:lpstr>
      <vt:lpstr>新細明體</vt:lpstr>
      <vt:lpstr>Calibri</vt:lpstr>
      <vt:lpstr>Calibri Light</vt:lpstr>
      <vt:lpstr>回顧</vt:lpstr>
      <vt:lpstr>Mobile App Classification with Enriched Contextual Information</vt:lpstr>
      <vt:lpstr>Mobile App Classification with Enriched Contextual Information</vt:lpstr>
      <vt:lpstr>Mobile App Classification with Enriched Contextual Information</vt:lpstr>
      <vt:lpstr>Mobile App Classification with Enriched Contextual Information</vt:lpstr>
      <vt:lpstr>Mobile App Classification with Enriched Contextual Information</vt:lpstr>
      <vt:lpstr>Mobile App Classification with Enriched Contextual Information</vt:lpstr>
      <vt:lpstr>Mobile App Classification with Enriched Contextual Information</vt:lpstr>
      <vt:lpstr>Mobile App Classification with Enriched Contextual Information</vt:lpstr>
      <vt:lpstr>Mobile App Classification with Enriched Contextual Information</vt:lpstr>
      <vt:lpstr>Mobile App Classification with Enriched Contextual Information</vt:lpstr>
      <vt:lpstr>Mobile App Classification with Enriched Contextual Information</vt:lpstr>
      <vt:lpstr>Mobile App Classification with Enriched Contextual Information</vt:lpstr>
      <vt:lpstr>Mobile App Classification with Enriched Contextual Information</vt:lpstr>
      <vt:lpstr>Mobile App Classification with Enriched Contextual Information</vt:lpstr>
      <vt:lpstr>Mobile App Classification with Enriched Contextual Information</vt:lpstr>
      <vt:lpstr>Mobile App Classification with Enriched Contextual Information</vt:lpstr>
      <vt:lpstr>Mobile App Classification with Enriched Contextual Information</vt:lpstr>
      <vt:lpstr>Mobile App Classification with Enriched Contextual Information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App Classification with Enriched Contextual Information</dc:title>
  <dc:creator>林睿祥</dc:creator>
  <cp:lastModifiedBy>林睿祥</cp:lastModifiedBy>
  <cp:revision>37</cp:revision>
  <dcterms:created xsi:type="dcterms:W3CDTF">2014-12-24T16:15:57Z</dcterms:created>
  <dcterms:modified xsi:type="dcterms:W3CDTF">2015-01-06T15:36:26Z</dcterms:modified>
</cp:coreProperties>
</file>